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314" r:id="rId3"/>
    <p:sldId id="315" r:id="rId4"/>
    <p:sldId id="262" r:id="rId5"/>
    <p:sldId id="312" r:id="rId6"/>
    <p:sldId id="311" r:id="rId7"/>
    <p:sldId id="305" r:id="rId8"/>
    <p:sldId id="306" r:id="rId9"/>
    <p:sldId id="313" r:id="rId10"/>
  </p:sldIdLst>
  <p:sldSz cx="10058400" cy="7772400"/>
  <p:notesSz cx="10058400" cy="7772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666" y="53"/>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son, Chad (MSHDA)" userId="7d47107a-978e-4d91-8d10-9337a8707983" providerId="ADAL" clId="{D5EA074D-BCB0-416F-B6B6-26F00DA29B5B}"/>
    <pc:docChg chg="custSel modSld">
      <pc:chgData name="Benson, Chad (MSHDA)" userId="7d47107a-978e-4d91-8d10-9337a8707983" providerId="ADAL" clId="{D5EA074D-BCB0-416F-B6B6-26F00DA29B5B}" dt="2025-04-29T21:23:57.777" v="79" actId="5793"/>
      <pc:docMkLst>
        <pc:docMk/>
      </pc:docMkLst>
      <pc:sldChg chg="modSp mod">
        <pc:chgData name="Benson, Chad (MSHDA)" userId="7d47107a-978e-4d91-8d10-9337a8707983" providerId="ADAL" clId="{D5EA074D-BCB0-416F-B6B6-26F00DA29B5B}" dt="2025-04-29T21:23:33.834" v="48" actId="20577"/>
        <pc:sldMkLst>
          <pc:docMk/>
          <pc:sldMk cId="0" sldId="262"/>
        </pc:sldMkLst>
        <pc:spChg chg="mod">
          <ac:chgData name="Benson, Chad (MSHDA)" userId="7d47107a-978e-4d91-8d10-9337a8707983" providerId="ADAL" clId="{D5EA074D-BCB0-416F-B6B6-26F00DA29B5B}" dt="2025-04-29T21:23:33.834" v="48" actId="20577"/>
          <ac:spMkLst>
            <pc:docMk/>
            <pc:sldMk cId="0" sldId="262"/>
            <ac:spMk id="3" creationId="{00000000-0000-0000-0000-000000000000}"/>
          </ac:spMkLst>
        </pc:spChg>
      </pc:sldChg>
      <pc:sldChg chg="modSp mod">
        <pc:chgData name="Benson, Chad (MSHDA)" userId="7d47107a-978e-4d91-8d10-9337a8707983" providerId="ADAL" clId="{D5EA074D-BCB0-416F-B6B6-26F00DA29B5B}" dt="2025-04-29T21:23:57.777" v="79" actId="5793"/>
        <pc:sldMkLst>
          <pc:docMk/>
          <pc:sldMk cId="2418562301" sldId="312"/>
        </pc:sldMkLst>
        <pc:spChg chg="mod">
          <ac:chgData name="Benson, Chad (MSHDA)" userId="7d47107a-978e-4d91-8d10-9337a8707983" providerId="ADAL" clId="{D5EA074D-BCB0-416F-B6B6-26F00DA29B5B}" dt="2025-04-29T21:23:57.777" v="79" actId="5793"/>
          <ac:spMkLst>
            <pc:docMk/>
            <pc:sldMk cId="2418562301" sldId="312"/>
            <ac:spMk id="3" creationId="{E0CB266E-A61A-A8C2-6639-9C6F9564F7A3}"/>
          </ac:spMkLst>
        </pc:spChg>
      </pc:sldChg>
      <pc:sldChg chg="modSp mod">
        <pc:chgData name="Benson, Chad (MSHDA)" userId="7d47107a-978e-4d91-8d10-9337a8707983" providerId="ADAL" clId="{D5EA074D-BCB0-416F-B6B6-26F00DA29B5B}" dt="2025-04-29T21:22:11.586" v="19" actId="20577"/>
        <pc:sldMkLst>
          <pc:docMk/>
          <pc:sldMk cId="817570630" sldId="314"/>
        </pc:sldMkLst>
        <pc:spChg chg="mod">
          <ac:chgData name="Benson, Chad (MSHDA)" userId="7d47107a-978e-4d91-8d10-9337a8707983" providerId="ADAL" clId="{D5EA074D-BCB0-416F-B6B6-26F00DA29B5B}" dt="2025-04-29T21:22:11.586" v="19" actId="20577"/>
          <ac:spMkLst>
            <pc:docMk/>
            <pc:sldMk cId="817570630" sldId="314"/>
            <ac:spMk id="5" creationId="{F6AB29B4-CECE-C847-DEA2-55DA9C88C94E}"/>
          </ac:spMkLst>
        </pc:spChg>
      </pc:sldChg>
      <pc:sldChg chg="modSp mod">
        <pc:chgData name="Benson, Chad (MSHDA)" userId="7d47107a-978e-4d91-8d10-9337a8707983" providerId="ADAL" clId="{D5EA074D-BCB0-416F-B6B6-26F00DA29B5B}" dt="2025-04-29T21:22:58.834" v="22" actId="113"/>
        <pc:sldMkLst>
          <pc:docMk/>
          <pc:sldMk cId="3062404889" sldId="315"/>
        </pc:sldMkLst>
        <pc:spChg chg="mod">
          <ac:chgData name="Benson, Chad (MSHDA)" userId="7d47107a-978e-4d91-8d10-9337a8707983" providerId="ADAL" clId="{D5EA074D-BCB0-416F-B6B6-26F00DA29B5B}" dt="2025-04-29T21:22:58.834" v="22" actId="113"/>
          <ac:spMkLst>
            <pc:docMk/>
            <pc:sldMk cId="3062404889" sldId="315"/>
            <ac:spMk id="5" creationId="{F6AB29B4-CECE-C847-DEA2-55DA9C88C94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sz="4450" b="1" i="0">
                <a:solidFill>
                  <a:srgbClr val="99CA42"/>
                </a:solidFill>
                <a:latin typeface="Calibri"/>
                <a:cs typeface="Calibri"/>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sz="2600" b="1" i="0">
                <a:solidFill>
                  <a:srgbClr val="2D3A49"/>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2D3A49"/>
                </a:solidFill>
                <a:latin typeface="Century Gothic"/>
                <a:cs typeface="Century Gothic"/>
              </a:defRPr>
            </a:lvl1p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50" b="1" i="0">
                <a:solidFill>
                  <a:srgbClr val="99CA42"/>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600" b="1" i="0">
                <a:solidFill>
                  <a:srgbClr val="2D3A49"/>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2D3A49"/>
                </a:solidFill>
                <a:latin typeface="Century Gothic"/>
                <a:cs typeface="Century Gothic"/>
              </a:defRPr>
            </a:lvl1p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380" y="1057656"/>
            <a:ext cx="10058019" cy="1397159"/>
          </a:xfrm>
          <a:prstGeom prst="rect">
            <a:avLst/>
          </a:prstGeom>
        </p:spPr>
      </p:pic>
      <p:pic>
        <p:nvPicPr>
          <p:cNvPr id="17" name="bg object 17"/>
          <p:cNvPicPr/>
          <p:nvPr/>
        </p:nvPicPr>
        <p:blipFill>
          <a:blip r:embed="rId3" cstate="print"/>
          <a:stretch>
            <a:fillRect/>
          </a:stretch>
        </p:blipFill>
        <p:spPr>
          <a:xfrm>
            <a:off x="565750" y="6440728"/>
            <a:ext cx="7169381" cy="12344"/>
          </a:xfrm>
          <a:prstGeom prst="rect">
            <a:avLst/>
          </a:prstGeom>
        </p:spPr>
      </p:pic>
      <p:sp>
        <p:nvSpPr>
          <p:cNvPr id="2" name="Holder 2"/>
          <p:cNvSpPr>
            <a:spLocks noGrp="1"/>
          </p:cNvSpPr>
          <p:nvPr>
            <p:ph type="title"/>
          </p:nvPr>
        </p:nvSpPr>
        <p:spPr/>
        <p:txBody>
          <a:bodyPr lIns="0" tIns="0" rIns="0" bIns="0"/>
          <a:lstStyle>
            <a:lvl1pPr>
              <a:defRPr sz="4450" b="1" i="0">
                <a:solidFill>
                  <a:srgbClr val="99CA42"/>
                </a:solidFill>
                <a:latin typeface="Calibri"/>
                <a:cs typeface="Calibri"/>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rgbClr val="2D3A49"/>
                </a:solidFill>
                <a:latin typeface="Century Gothic"/>
                <a:cs typeface="Century Gothic"/>
              </a:defRPr>
            </a:lvl1p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565750" y="6440728"/>
            <a:ext cx="7169381" cy="12344"/>
          </a:xfrm>
          <a:prstGeom prst="rect">
            <a:avLst/>
          </a:prstGeom>
        </p:spPr>
      </p:pic>
      <p:sp>
        <p:nvSpPr>
          <p:cNvPr id="17" name="bg object 17"/>
          <p:cNvSpPr/>
          <p:nvPr/>
        </p:nvSpPr>
        <p:spPr>
          <a:xfrm>
            <a:off x="687323" y="2462784"/>
            <a:ext cx="2627630" cy="0"/>
          </a:xfrm>
          <a:custGeom>
            <a:avLst/>
            <a:gdLst/>
            <a:ahLst/>
            <a:cxnLst/>
            <a:rect l="l" t="t" r="r" b="b"/>
            <a:pathLst>
              <a:path w="2627629">
                <a:moveTo>
                  <a:pt x="0" y="0"/>
                </a:moveTo>
                <a:lnTo>
                  <a:pt x="2627376" y="0"/>
                </a:lnTo>
              </a:path>
            </a:pathLst>
          </a:custGeom>
          <a:ln w="10477">
            <a:solidFill>
              <a:srgbClr val="3BA4D4"/>
            </a:solidFill>
          </a:ln>
        </p:spPr>
        <p:txBody>
          <a:bodyPr wrap="square" lIns="0" tIns="0" rIns="0" bIns="0" rtlCol="0"/>
          <a:lstStyle/>
          <a:p>
            <a:endParaRPr/>
          </a:p>
        </p:txBody>
      </p:sp>
      <p:pic>
        <p:nvPicPr>
          <p:cNvPr id="18" name="bg object 18"/>
          <p:cNvPicPr/>
          <p:nvPr/>
        </p:nvPicPr>
        <p:blipFill>
          <a:blip r:embed="rId3" cstate="print"/>
          <a:stretch>
            <a:fillRect/>
          </a:stretch>
        </p:blipFill>
        <p:spPr>
          <a:xfrm>
            <a:off x="628650" y="1392936"/>
            <a:ext cx="5388102" cy="1540002"/>
          </a:xfrm>
          <a:prstGeom prst="rect">
            <a:avLst/>
          </a:prstGeom>
        </p:spPr>
      </p:pic>
      <p:pic>
        <p:nvPicPr>
          <p:cNvPr id="19" name="bg object 19"/>
          <p:cNvPicPr/>
          <p:nvPr/>
        </p:nvPicPr>
        <p:blipFill>
          <a:blip r:embed="rId4" cstate="print"/>
          <a:stretch>
            <a:fillRect/>
          </a:stretch>
        </p:blipFill>
        <p:spPr>
          <a:xfrm>
            <a:off x="9493340" y="1057655"/>
            <a:ext cx="565059" cy="498763"/>
          </a:xfrm>
          <a:prstGeom prst="rect">
            <a:avLst/>
          </a:prstGeom>
        </p:spPr>
      </p:pic>
      <p:sp>
        <p:nvSpPr>
          <p:cNvPr id="2" name="Holder 2"/>
          <p:cNvSpPr>
            <a:spLocks noGrp="1"/>
          </p:cNvSpPr>
          <p:nvPr>
            <p:ph type="title"/>
          </p:nvPr>
        </p:nvSpPr>
        <p:spPr/>
        <p:txBody>
          <a:bodyPr lIns="0" tIns="0" rIns="0" bIns="0"/>
          <a:lstStyle>
            <a:lvl1pPr>
              <a:defRPr sz="4450" b="1" i="0">
                <a:solidFill>
                  <a:srgbClr val="99CA42"/>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900" b="0" i="0">
                <a:solidFill>
                  <a:srgbClr val="2D3A49"/>
                </a:solidFill>
                <a:latin typeface="Century Gothic"/>
                <a:cs typeface="Century Gothic"/>
              </a:defRPr>
            </a:lvl1p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565750" y="6440728"/>
            <a:ext cx="7169381" cy="12344"/>
          </a:xfrm>
          <a:prstGeom prst="rect">
            <a:avLst/>
          </a:prstGeom>
        </p:spPr>
      </p:pic>
      <p:sp>
        <p:nvSpPr>
          <p:cNvPr id="2" name="Holder 2"/>
          <p:cNvSpPr>
            <a:spLocks noGrp="1"/>
          </p:cNvSpPr>
          <p:nvPr>
            <p:ph type="ftr" sz="quarter" idx="5"/>
          </p:nvPr>
        </p:nvSpPr>
        <p:spPr/>
        <p:txBody>
          <a:bodyPr lIns="0" tIns="0" rIns="0" bIns="0"/>
          <a:lstStyle>
            <a:lvl1pPr>
              <a:defRPr sz="900" b="0" i="0">
                <a:solidFill>
                  <a:srgbClr val="2D3A49"/>
                </a:solidFill>
                <a:latin typeface="Century Gothic"/>
                <a:cs typeface="Century Gothic"/>
              </a:defRPr>
            </a:lvl1p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565750" y="6440728"/>
            <a:ext cx="7169381" cy="12344"/>
          </a:xfrm>
          <a:prstGeom prst="rect">
            <a:avLst/>
          </a:prstGeom>
        </p:spPr>
      </p:pic>
      <p:sp>
        <p:nvSpPr>
          <p:cNvPr id="17" name="bg object 17"/>
          <p:cNvSpPr/>
          <p:nvPr/>
        </p:nvSpPr>
        <p:spPr>
          <a:xfrm>
            <a:off x="687323" y="2462783"/>
            <a:ext cx="2627630" cy="0"/>
          </a:xfrm>
          <a:custGeom>
            <a:avLst/>
            <a:gdLst/>
            <a:ahLst/>
            <a:cxnLst/>
            <a:rect l="l" t="t" r="r" b="b"/>
            <a:pathLst>
              <a:path w="2627629">
                <a:moveTo>
                  <a:pt x="0" y="0"/>
                </a:moveTo>
                <a:lnTo>
                  <a:pt x="2627376" y="0"/>
                </a:lnTo>
              </a:path>
            </a:pathLst>
          </a:custGeom>
          <a:ln w="10477">
            <a:solidFill>
              <a:srgbClr val="3BA4D4"/>
            </a:solidFill>
          </a:ln>
        </p:spPr>
        <p:txBody>
          <a:bodyPr wrap="square" lIns="0" tIns="0" rIns="0" bIns="0" rtlCol="0"/>
          <a:lstStyle/>
          <a:p>
            <a:endParaRPr/>
          </a:p>
        </p:txBody>
      </p:sp>
      <p:pic>
        <p:nvPicPr>
          <p:cNvPr id="18" name="bg object 18"/>
          <p:cNvPicPr/>
          <p:nvPr/>
        </p:nvPicPr>
        <p:blipFill>
          <a:blip r:embed="rId8" cstate="print"/>
          <a:stretch>
            <a:fillRect/>
          </a:stretch>
        </p:blipFill>
        <p:spPr>
          <a:xfrm>
            <a:off x="9493340" y="1057655"/>
            <a:ext cx="565059" cy="498763"/>
          </a:xfrm>
          <a:prstGeom prst="rect">
            <a:avLst/>
          </a:prstGeom>
        </p:spPr>
      </p:pic>
      <p:sp>
        <p:nvSpPr>
          <p:cNvPr id="2" name="Holder 2"/>
          <p:cNvSpPr>
            <a:spLocks noGrp="1"/>
          </p:cNvSpPr>
          <p:nvPr>
            <p:ph type="title"/>
          </p:nvPr>
        </p:nvSpPr>
        <p:spPr>
          <a:xfrm>
            <a:off x="661669" y="1479295"/>
            <a:ext cx="8638540" cy="966216"/>
          </a:xfrm>
          <a:prstGeom prst="rect">
            <a:avLst/>
          </a:prstGeom>
        </p:spPr>
        <p:txBody>
          <a:bodyPr wrap="square" lIns="0" tIns="0" rIns="0" bIns="0">
            <a:spAutoFit/>
          </a:bodyPr>
          <a:lstStyle>
            <a:lvl1pPr>
              <a:defRPr sz="4450" b="1" i="0">
                <a:solidFill>
                  <a:srgbClr val="99CA42"/>
                </a:solidFill>
                <a:latin typeface="Calibri"/>
                <a:cs typeface="Calibri"/>
              </a:defRPr>
            </a:lvl1pPr>
          </a:lstStyle>
          <a:p>
            <a:endParaRPr/>
          </a:p>
        </p:txBody>
      </p:sp>
      <p:sp>
        <p:nvSpPr>
          <p:cNvPr id="3" name="Holder 3"/>
          <p:cNvSpPr>
            <a:spLocks noGrp="1"/>
          </p:cNvSpPr>
          <p:nvPr>
            <p:ph type="body" idx="1"/>
          </p:nvPr>
        </p:nvSpPr>
        <p:spPr>
          <a:xfrm>
            <a:off x="754633" y="2574290"/>
            <a:ext cx="8634095" cy="3373120"/>
          </a:xfrm>
          <a:prstGeom prst="rect">
            <a:avLst/>
          </a:prstGeom>
        </p:spPr>
        <p:txBody>
          <a:bodyPr wrap="square" lIns="0" tIns="0" rIns="0" bIns="0">
            <a:spAutoFit/>
          </a:bodyPr>
          <a:lstStyle>
            <a:lvl1pPr>
              <a:defRPr sz="2600" b="1" i="0">
                <a:solidFill>
                  <a:srgbClr val="2D3A49"/>
                </a:solidFill>
                <a:latin typeface="Calibri"/>
                <a:cs typeface="Calibri"/>
              </a:defRPr>
            </a:lvl1pPr>
          </a:lstStyle>
          <a:p>
            <a:endParaRPr/>
          </a:p>
        </p:txBody>
      </p:sp>
      <p:sp>
        <p:nvSpPr>
          <p:cNvPr id="4" name="Holder 4"/>
          <p:cNvSpPr>
            <a:spLocks noGrp="1"/>
          </p:cNvSpPr>
          <p:nvPr>
            <p:ph type="ftr" sz="quarter" idx="5"/>
          </p:nvPr>
        </p:nvSpPr>
        <p:spPr>
          <a:xfrm>
            <a:off x="7881619" y="6354658"/>
            <a:ext cx="1965325" cy="167004"/>
          </a:xfrm>
          <a:prstGeom prst="rect">
            <a:avLst/>
          </a:prstGeom>
        </p:spPr>
        <p:txBody>
          <a:bodyPr wrap="square" lIns="0" tIns="0" rIns="0" bIns="0">
            <a:spAutoFit/>
          </a:bodyPr>
          <a:lstStyle>
            <a:lvl1pPr>
              <a:defRPr sz="900" b="0" i="0">
                <a:solidFill>
                  <a:srgbClr val="2D3A49"/>
                </a:solidFill>
                <a:latin typeface="Century Gothic"/>
                <a:cs typeface="Century Gothic"/>
              </a:defRPr>
            </a:lvl1p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hyperlink" Target="mailto:mshda-tif@michigan.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9759" y="1142617"/>
            <a:ext cx="8224520" cy="2350135"/>
            <a:chOff x="687323" y="1631442"/>
            <a:chExt cx="8224520" cy="2350135"/>
          </a:xfrm>
        </p:grpSpPr>
        <p:sp>
          <p:nvSpPr>
            <p:cNvPr id="3" name="object 3"/>
            <p:cNvSpPr/>
            <p:nvPr/>
          </p:nvSpPr>
          <p:spPr>
            <a:xfrm>
              <a:off x="687323" y="2462783"/>
              <a:ext cx="2627630" cy="0"/>
            </a:xfrm>
            <a:custGeom>
              <a:avLst/>
              <a:gdLst/>
              <a:ahLst/>
              <a:cxnLst/>
              <a:rect l="l" t="t" r="r" b="b"/>
              <a:pathLst>
                <a:path w="2627629">
                  <a:moveTo>
                    <a:pt x="0" y="0"/>
                  </a:moveTo>
                  <a:lnTo>
                    <a:pt x="2627376" y="0"/>
                  </a:lnTo>
                </a:path>
              </a:pathLst>
            </a:custGeom>
            <a:ln w="10477">
              <a:solidFill>
                <a:srgbClr val="3BA4D4"/>
              </a:solidFill>
            </a:ln>
          </p:spPr>
          <p:txBody>
            <a:bodyPr wrap="square" lIns="0" tIns="0" rIns="0" bIns="0" rtlCol="0"/>
            <a:lstStyle/>
            <a:p>
              <a:endParaRPr/>
            </a:p>
          </p:txBody>
        </p:sp>
        <p:pic>
          <p:nvPicPr>
            <p:cNvPr id="4" name="object 4"/>
            <p:cNvPicPr/>
            <p:nvPr/>
          </p:nvPicPr>
          <p:blipFill>
            <a:blip r:embed="rId2" cstate="print"/>
            <a:stretch>
              <a:fillRect/>
            </a:stretch>
          </p:blipFill>
          <p:spPr>
            <a:xfrm>
              <a:off x="691895" y="1631442"/>
              <a:ext cx="8219693" cy="2350007"/>
            </a:xfrm>
            <a:prstGeom prst="rect">
              <a:avLst/>
            </a:prstGeom>
          </p:spPr>
        </p:pic>
      </p:grpSp>
      <p:pic>
        <p:nvPicPr>
          <p:cNvPr id="5" name="object 5"/>
          <p:cNvPicPr/>
          <p:nvPr/>
        </p:nvPicPr>
        <p:blipFill>
          <a:blip r:embed="rId3" cstate="print"/>
          <a:stretch>
            <a:fillRect/>
          </a:stretch>
        </p:blipFill>
        <p:spPr>
          <a:xfrm>
            <a:off x="9493340" y="1057655"/>
            <a:ext cx="565059" cy="498763"/>
          </a:xfrm>
          <a:prstGeom prst="rect">
            <a:avLst/>
          </a:prstGeom>
        </p:spPr>
      </p:pic>
      <p:sp>
        <p:nvSpPr>
          <p:cNvPr id="6" name="object 6"/>
          <p:cNvSpPr txBox="1"/>
          <p:nvPr/>
        </p:nvSpPr>
        <p:spPr>
          <a:xfrm>
            <a:off x="729759" y="3729892"/>
            <a:ext cx="8674735" cy="1188146"/>
          </a:xfrm>
          <a:prstGeom prst="rect">
            <a:avLst/>
          </a:prstGeom>
        </p:spPr>
        <p:txBody>
          <a:bodyPr vert="horz" wrap="square" lIns="0" tIns="127635" rIns="0" bIns="0" rtlCol="0">
            <a:spAutoFit/>
          </a:bodyPr>
          <a:lstStyle/>
          <a:p>
            <a:pPr marL="12700">
              <a:lnSpc>
                <a:spcPct val="100000"/>
              </a:lnSpc>
              <a:spcBef>
                <a:spcPts val="1005"/>
              </a:spcBef>
            </a:pPr>
            <a:r>
              <a:rPr lang="en-US" sz="3600" b="1" spc="-35" dirty="0">
                <a:latin typeface="Calibri"/>
                <a:cs typeface="Calibri"/>
              </a:rPr>
              <a:t>Jackson County Brownfield Summit</a:t>
            </a:r>
          </a:p>
          <a:p>
            <a:pPr marL="12700">
              <a:lnSpc>
                <a:spcPct val="100000"/>
              </a:lnSpc>
              <a:spcBef>
                <a:spcPts val="1005"/>
              </a:spcBef>
            </a:pPr>
            <a:r>
              <a:rPr lang="en-US" sz="2450" b="1" dirty="0">
                <a:latin typeface="Calibri"/>
                <a:cs typeface="Calibri"/>
              </a:rPr>
              <a:t>May 1</a:t>
            </a:r>
            <a:r>
              <a:rPr lang="en-US" sz="2450" b="1" baseline="30000" dirty="0">
                <a:latin typeface="Calibri"/>
                <a:cs typeface="Calibri"/>
              </a:rPr>
              <a:t>st</a:t>
            </a:r>
            <a:r>
              <a:rPr lang="en-US" sz="2450" b="1" dirty="0">
                <a:latin typeface="Calibri"/>
                <a:cs typeface="Calibri"/>
              </a:rPr>
              <a:t> 2025</a:t>
            </a:r>
            <a:endParaRPr sz="2450" dirty="0">
              <a:latin typeface="Calibri"/>
              <a:cs typeface="Calibri"/>
            </a:endParaRPr>
          </a:p>
        </p:txBody>
      </p:sp>
      <p:sp>
        <p:nvSpPr>
          <p:cNvPr id="7" name="object 7"/>
          <p:cNvSpPr txBox="1">
            <a:spLocks noGrp="1"/>
          </p:cNvSpPr>
          <p:nvPr>
            <p:ph type="ftr" sz="quarter" idx="5"/>
          </p:nvPr>
        </p:nvSpPr>
        <p:spPr>
          <a:prstGeom prst="rect">
            <a:avLst/>
          </a:prstGeom>
        </p:spPr>
        <p:txBody>
          <a:bodyPr vert="horz" wrap="square" lIns="0" tIns="13970" rIns="0" bIns="0" rtlCol="0">
            <a:spAutoFit/>
          </a:body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8" name="object 6">
            <a:extLst>
              <a:ext uri="{FF2B5EF4-FFF2-40B4-BE49-F238E27FC236}">
                <a16:creationId xmlns:a16="http://schemas.microsoft.com/office/drawing/2014/main" id="{78A924BC-0181-5EDB-2648-9D92B0D6F466}"/>
              </a:ext>
            </a:extLst>
          </p:cNvPr>
          <p:cNvSpPr txBox="1"/>
          <p:nvPr/>
        </p:nvSpPr>
        <p:spPr>
          <a:xfrm>
            <a:off x="783884" y="5155306"/>
            <a:ext cx="4310250" cy="782907"/>
          </a:xfrm>
          <a:prstGeom prst="rect">
            <a:avLst/>
          </a:prstGeom>
        </p:spPr>
        <p:txBody>
          <a:bodyPr vert="horz" wrap="square" lIns="0" tIns="130175" rIns="0" bIns="0" rtlCol="0">
            <a:spAutoFit/>
          </a:bodyPr>
          <a:lstStyle/>
          <a:p>
            <a:pPr marL="12700" algn="l">
              <a:lnSpc>
                <a:spcPct val="100000"/>
              </a:lnSpc>
              <a:spcBef>
                <a:spcPts val="1025"/>
              </a:spcBef>
            </a:pPr>
            <a:r>
              <a:rPr sz="1950" b="1" u="heavy" spc="-10" dirty="0">
                <a:solidFill>
                  <a:srgbClr val="36A5DD"/>
                </a:solidFill>
                <a:uFill>
                  <a:solidFill>
                    <a:srgbClr val="36A4DC"/>
                  </a:solidFill>
                </a:uFill>
                <a:latin typeface="Calibri"/>
                <a:cs typeface="Calibri"/>
              </a:rPr>
              <a:t>PRESENTER</a:t>
            </a:r>
            <a:r>
              <a:rPr sz="1950" b="1" spc="-10" dirty="0">
                <a:solidFill>
                  <a:srgbClr val="36A5DD"/>
                </a:solidFill>
                <a:latin typeface="Calibri"/>
                <a:cs typeface="Calibri"/>
              </a:rPr>
              <a:t>:</a:t>
            </a:r>
            <a:endParaRPr lang="en-US" sz="1950" spc="-10" dirty="0">
              <a:latin typeface="Calibri"/>
              <a:cs typeface="Calibri"/>
            </a:endParaRPr>
          </a:p>
          <a:p>
            <a:pPr marL="12700" algn="l">
              <a:lnSpc>
                <a:spcPct val="100000"/>
              </a:lnSpc>
              <a:spcBef>
                <a:spcPts val="1025"/>
              </a:spcBef>
            </a:pPr>
            <a:r>
              <a:rPr sz="1450" b="1" dirty="0">
                <a:solidFill>
                  <a:srgbClr val="2D3A49"/>
                </a:solidFill>
                <a:latin typeface="Calibri"/>
                <a:cs typeface="Calibri"/>
              </a:rPr>
              <a:t>Josh</a:t>
            </a:r>
            <a:r>
              <a:rPr sz="1450" b="1" spc="50" dirty="0">
                <a:solidFill>
                  <a:srgbClr val="2D3A49"/>
                </a:solidFill>
                <a:latin typeface="Calibri"/>
                <a:cs typeface="Calibri"/>
              </a:rPr>
              <a:t> </a:t>
            </a:r>
            <a:r>
              <a:rPr sz="1450" b="1" dirty="0">
                <a:solidFill>
                  <a:srgbClr val="2D3A49"/>
                </a:solidFill>
                <a:latin typeface="Calibri"/>
                <a:cs typeface="Calibri"/>
              </a:rPr>
              <a:t>Campbell</a:t>
            </a:r>
            <a:r>
              <a:rPr sz="1450" dirty="0">
                <a:solidFill>
                  <a:srgbClr val="2D3A49"/>
                </a:solidFill>
                <a:latin typeface="Calibri"/>
                <a:cs typeface="Calibri"/>
              </a:rPr>
              <a:t>,</a:t>
            </a:r>
            <a:r>
              <a:rPr sz="1450" spc="65" dirty="0">
                <a:solidFill>
                  <a:srgbClr val="2D3A49"/>
                </a:solidFill>
                <a:latin typeface="Calibri"/>
                <a:cs typeface="Calibri"/>
              </a:rPr>
              <a:t> </a:t>
            </a:r>
            <a:r>
              <a:rPr sz="1450" dirty="0">
                <a:solidFill>
                  <a:srgbClr val="2D3A49"/>
                </a:solidFill>
                <a:latin typeface="Calibri"/>
                <a:cs typeface="Calibri"/>
              </a:rPr>
              <a:t>HTIF</a:t>
            </a:r>
            <a:r>
              <a:rPr sz="1450" spc="50" dirty="0">
                <a:solidFill>
                  <a:srgbClr val="2D3A49"/>
                </a:solidFill>
                <a:latin typeface="Calibri"/>
                <a:cs typeface="Calibri"/>
              </a:rPr>
              <a:t> </a:t>
            </a:r>
            <a:r>
              <a:rPr sz="1450" dirty="0">
                <a:solidFill>
                  <a:srgbClr val="2D3A49"/>
                </a:solidFill>
                <a:latin typeface="Calibri"/>
                <a:cs typeface="Calibri"/>
              </a:rPr>
              <a:t>Analyst,</a:t>
            </a:r>
            <a:r>
              <a:rPr sz="1450" spc="55" dirty="0">
                <a:solidFill>
                  <a:srgbClr val="2D3A49"/>
                </a:solidFill>
                <a:latin typeface="Calibri"/>
                <a:cs typeface="Calibri"/>
              </a:rPr>
              <a:t> </a:t>
            </a:r>
            <a:r>
              <a:rPr sz="1450" spc="-10" dirty="0">
                <a:solidFill>
                  <a:srgbClr val="2D3A49"/>
                </a:solidFill>
                <a:latin typeface="Calibri"/>
                <a:cs typeface="Calibri"/>
              </a:rPr>
              <a:t>MSHDA</a:t>
            </a:r>
            <a:endParaRPr sz="145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13970" rIns="0" bIns="0" rtlCol="0">
            <a:spAutoFit/>
          </a:body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3" name="object 3"/>
          <p:cNvSpPr txBox="1">
            <a:spLocks noGrp="1"/>
          </p:cNvSpPr>
          <p:nvPr>
            <p:ph type="title"/>
          </p:nvPr>
        </p:nvSpPr>
        <p:spPr>
          <a:prstGeom prst="rect">
            <a:avLst/>
          </a:prstGeom>
        </p:spPr>
        <p:txBody>
          <a:bodyPr vert="horz" wrap="square" lIns="0" tIns="246507" rIns="0" bIns="0" rtlCol="0">
            <a:spAutoFit/>
          </a:bodyPr>
          <a:lstStyle/>
          <a:p>
            <a:pPr marL="12700">
              <a:lnSpc>
                <a:spcPct val="100000"/>
              </a:lnSpc>
              <a:spcBef>
                <a:spcPts val="105"/>
              </a:spcBef>
            </a:pPr>
            <a:r>
              <a:rPr lang="en-US" spc="-10" dirty="0">
                <a:solidFill>
                  <a:srgbClr val="DA4731"/>
                </a:solidFill>
              </a:rPr>
              <a:t>What is HTIF?</a:t>
            </a:r>
            <a:endParaRPr spc="-10" dirty="0">
              <a:solidFill>
                <a:srgbClr val="DA4731"/>
              </a:solidFill>
            </a:endParaRPr>
          </a:p>
        </p:txBody>
      </p:sp>
      <p:sp>
        <p:nvSpPr>
          <p:cNvPr id="5" name="object 2">
            <a:extLst>
              <a:ext uri="{FF2B5EF4-FFF2-40B4-BE49-F238E27FC236}">
                <a16:creationId xmlns:a16="http://schemas.microsoft.com/office/drawing/2014/main" id="{F6AB29B4-CECE-C847-DEA2-55DA9C88C94E}"/>
              </a:ext>
            </a:extLst>
          </p:cNvPr>
          <p:cNvSpPr txBox="1"/>
          <p:nvPr/>
        </p:nvSpPr>
        <p:spPr>
          <a:xfrm>
            <a:off x="754633" y="2674873"/>
            <a:ext cx="8636000" cy="3081613"/>
          </a:xfrm>
          <a:prstGeom prst="rect">
            <a:avLst/>
          </a:prstGeom>
        </p:spPr>
        <p:txBody>
          <a:bodyPr vert="horz" wrap="square" lIns="0" tIns="13970" rIns="0" bIns="0" rtlCol="0">
            <a:spAutoFit/>
          </a:bodyPr>
          <a:lstStyle/>
          <a:p>
            <a:pPr marL="285750" marR="0" indent="-285750">
              <a:lnSpc>
                <a:spcPct val="107000"/>
              </a:lnSpc>
              <a:spcBef>
                <a:spcPts val="0"/>
              </a:spcBef>
              <a:spcAft>
                <a:spcPts val="800"/>
              </a:spcAft>
              <a:buFont typeface="Arial" panose="020B0604020202020204" pitchFamily="34" charset="0"/>
              <a:buChar char="•"/>
            </a:pPr>
            <a:r>
              <a:rPr lang="en-US" sz="1800" kern="100" dirty="0">
                <a:effectLst/>
                <a:latin typeface="+mn-lt"/>
                <a:ea typeface="Aptos" panose="020B0004020202020204" pitchFamily="34" charset="0"/>
                <a:cs typeface="Times New Roman" panose="02020603050405020304" pitchFamily="18" charset="0"/>
              </a:rPr>
              <a:t>Housing Tax Increment Financing (HTIF) is a public financing tool that can help cover costs associated with </a:t>
            </a:r>
            <a:r>
              <a:rPr lang="en-US" sz="1800" b="1" kern="100" dirty="0">
                <a:effectLst/>
                <a:latin typeface="+mn-lt"/>
                <a:ea typeface="Aptos" panose="020B0004020202020204" pitchFamily="34" charset="0"/>
                <a:cs typeface="Times New Roman" panose="02020603050405020304" pitchFamily="18" charset="0"/>
              </a:rPr>
              <a:t>housing developments serving incomes of 120% Area Median Income (AMI)</a:t>
            </a:r>
            <a:r>
              <a:rPr lang="en-US" sz="1800" kern="100" dirty="0">
                <a:effectLst/>
                <a:latin typeface="+mn-lt"/>
                <a:ea typeface="Aptos" panose="020B0004020202020204" pitchFamily="34" charset="0"/>
                <a:cs typeface="Times New Roman" panose="02020603050405020304" pitchFamily="18" charset="0"/>
              </a:rPr>
              <a:t> or below.</a:t>
            </a:r>
          </a:p>
          <a:p>
            <a:pPr marL="285750" marR="0" indent="-285750">
              <a:lnSpc>
                <a:spcPct val="107000"/>
              </a:lnSpc>
              <a:spcBef>
                <a:spcPts val="0"/>
              </a:spcBef>
              <a:spcAft>
                <a:spcPts val="800"/>
              </a:spcAft>
              <a:buFont typeface="Arial" panose="020B0604020202020204" pitchFamily="34" charset="0"/>
              <a:buChar char="•"/>
            </a:pPr>
            <a:endParaRPr lang="en-US" sz="1800" kern="100" dirty="0">
              <a:effectLst/>
              <a:latin typeface="+mn-lt"/>
              <a:ea typeface="Aptos" panose="020B000402020202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kern="100" dirty="0">
                <a:latin typeface="+mn-lt"/>
                <a:ea typeface="Aptos" panose="020B0004020202020204" pitchFamily="34" charset="0"/>
                <a:cs typeface="Times New Roman" panose="02020603050405020304" pitchFamily="18" charset="0"/>
              </a:rPr>
              <a:t>U</a:t>
            </a:r>
            <a:r>
              <a:rPr lang="en-US" sz="1800" kern="100" dirty="0">
                <a:effectLst/>
                <a:latin typeface="+mn-lt"/>
                <a:ea typeface="Aptos" panose="020B0004020202020204" pitchFamily="34" charset="0"/>
                <a:cs typeface="Times New Roman" panose="02020603050405020304" pitchFamily="18" charset="0"/>
              </a:rPr>
              <a:t>tilizes the capture of </a:t>
            </a:r>
            <a:r>
              <a:rPr lang="en-US" sz="1800" b="1" kern="100" dirty="0">
                <a:effectLst/>
                <a:latin typeface="+mn-lt"/>
                <a:ea typeface="Aptos" panose="020B0004020202020204" pitchFamily="34" charset="0"/>
                <a:cs typeface="Times New Roman" panose="02020603050405020304" pitchFamily="18" charset="0"/>
              </a:rPr>
              <a:t>new tax revenue </a:t>
            </a:r>
            <a:r>
              <a:rPr lang="en-US" sz="1800" kern="100" dirty="0">
                <a:effectLst/>
                <a:latin typeface="+mn-lt"/>
                <a:ea typeface="Aptos" panose="020B0004020202020204" pitchFamily="34" charset="0"/>
                <a:cs typeface="Times New Roman" panose="02020603050405020304" pitchFamily="18" charset="0"/>
              </a:rPr>
              <a:t>generated through </a:t>
            </a:r>
            <a:r>
              <a:rPr lang="en-US" sz="1800" b="1" kern="100" dirty="0">
                <a:effectLst/>
                <a:latin typeface="+mn-lt"/>
                <a:ea typeface="Aptos" panose="020B0004020202020204" pitchFamily="34" charset="0"/>
                <a:cs typeface="Times New Roman" panose="02020603050405020304" pitchFamily="18" charset="0"/>
              </a:rPr>
              <a:t>increased taxable value</a:t>
            </a:r>
            <a:r>
              <a:rPr lang="en-US" sz="1800" kern="100" dirty="0">
                <a:effectLst/>
                <a:latin typeface="+mn-lt"/>
                <a:ea typeface="Aptos" panose="020B0004020202020204" pitchFamily="34" charset="0"/>
                <a:cs typeface="Times New Roman" panose="02020603050405020304" pitchFamily="18" charset="0"/>
              </a:rPr>
              <a:t>.</a:t>
            </a:r>
          </a:p>
          <a:p>
            <a:pPr marL="285750" marR="0" indent="-285750">
              <a:lnSpc>
                <a:spcPct val="107000"/>
              </a:lnSpc>
              <a:spcBef>
                <a:spcPts val="0"/>
              </a:spcBef>
              <a:spcAft>
                <a:spcPts val="800"/>
              </a:spcAft>
              <a:buFont typeface="Arial" panose="020B0604020202020204" pitchFamily="34" charset="0"/>
              <a:buChar char="•"/>
            </a:pPr>
            <a:endParaRPr lang="en-US" sz="1800" kern="100" dirty="0">
              <a:effectLst/>
              <a:latin typeface="+mn-lt"/>
              <a:ea typeface="Aptos" panose="020B000402020202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sz="1800" kern="100" dirty="0">
                <a:effectLst/>
                <a:latin typeface="+mn-lt"/>
                <a:ea typeface="Aptos" panose="020B0004020202020204" pitchFamily="34" charset="0"/>
                <a:cs typeface="Times New Roman" panose="02020603050405020304" pitchFamily="18" charset="0"/>
              </a:rPr>
              <a:t>The Local Brownfield Redevelopment Authority (BRA) will capture the new taxes which will be </a:t>
            </a:r>
            <a:r>
              <a:rPr lang="en-US" sz="1800" b="1" kern="100" dirty="0">
                <a:effectLst/>
                <a:latin typeface="+mn-lt"/>
                <a:ea typeface="Aptos" panose="020B0004020202020204" pitchFamily="34" charset="0"/>
                <a:cs typeface="Times New Roman" panose="02020603050405020304" pitchFamily="18" charset="0"/>
              </a:rPr>
              <a:t>reimbursed back to the </a:t>
            </a:r>
            <a:r>
              <a:rPr lang="en-US" b="1" kern="100" dirty="0">
                <a:latin typeface="+mn-lt"/>
                <a:ea typeface="Aptos" panose="020B0004020202020204" pitchFamily="34" charset="0"/>
                <a:cs typeface="Times New Roman" panose="02020603050405020304" pitchFamily="18" charset="0"/>
              </a:rPr>
              <a:t>project</a:t>
            </a:r>
            <a:r>
              <a:rPr lang="en-US" sz="1800" b="1" kern="100" dirty="0">
                <a:effectLst/>
                <a:latin typeface="+mn-lt"/>
                <a:ea typeface="Aptos" panose="020B0004020202020204" pitchFamily="34" charset="0"/>
                <a:cs typeface="Times New Roman" panose="02020603050405020304" pitchFamily="18" charset="0"/>
              </a:rPr>
              <a:t> </a:t>
            </a:r>
            <a:r>
              <a:rPr lang="en-US" sz="1800" kern="100" dirty="0">
                <a:effectLst/>
                <a:latin typeface="+mn-lt"/>
                <a:ea typeface="Aptos" panose="020B0004020202020204" pitchFamily="34" charset="0"/>
                <a:cs typeface="Times New Roman" panose="02020603050405020304" pitchFamily="18" charset="0"/>
              </a:rPr>
              <a:t>to cover costs for eligible activities associated with housing projects. </a:t>
            </a:r>
          </a:p>
        </p:txBody>
      </p:sp>
    </p:spTree>
    <p:extLst>
      <p:ext uri="{BB962C8B-B14F-4D97-AF65-F5344CB8AC3E}">
        <p14:creationId xmlns:p14="http://schemas.microsoft.com/office/powerpoint/2010/main" val="81757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13970" rIns="0" bIns="0" rtlCol="0">
            <a:spAutoFit/>
          </a:body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3" name="object 3"/>
          <p:cNvSpPr txBox="1">
            <a:spLocks noGrp="1"/>
          </p:cNvSpPr>
          <p:nvPr>
            <p:ph type="title"/>
          </p:nvPr>
        </p:nvSpPr>
        <p:spPr>
          <a:prstGeom prst="rect">
            <a:avLst/>
          </a:prstGeom>
        </p:spPr>
        <p:txBody>
          <a:bodyPr vert="horz" wrap="square" lIns="0" tIns="246507" rIns="0" bIns="0" rtlCol="0">
            <a:spAutoFit/>
          </a:bodyPr>
          <a:lstStyle/>
          <a:p>
            <a:pPr marL="12700">
              <a:lnSpc>
                <a:spcPct val="100000"/>
              </a:lnSpc>
              <a:spcBef>
                <a:spcPts val="105"/>
              </a:spcBef>
            </a:pPr>
            <a:r>
              <a:rPr lang="en-US" spc="-10" dirty="0">
                <a:solidFill>
                  <a:srgbClr val="92D050"/>
                </a:solidFill>
              </a:rPr>
              <a:t>MSHDA’s Role</a:t>
            </a:r>
            <a:endParaRPr spc="-10" dirty="0">
              <a:solidFill>
                <a:srgbClr val="92D050"/>
              </a:solidFill>
            </a:endParaRPr>
          </a:p>
        </p:txBody>
      </p:sp>
      <p:sp>
        <p:nvSpPr>
          <p:cNvPr id="5" name="object 2">
            <a:extLst>
              <a:ext uri="{FF2B5EF4-FFF2-40B4-BE49-F238E27FC236}">
                <a16:creationId xmlns:a16="http://schemas.microsoft.com/office/drawing/2014/main" id="{F6AB29B4-CECE-C847-DEA2-55DA9C88C94E}"/>
              </a:ext>
            </a:extLst>
          </p:cNvPr>
          <p:cNvSpPr txBox="1"/>
          <p:nvPr/>
        </p:nvSpPr>
        <p:spPr>
          <a:xfrm>
            <a:off x="754633" y="2674873"/>
            <a:ext cx="8636000" cy="4203971"/>
          </a:xfrm>
          <a:prstGeom prst="rect">
            <a:avLst/>
          </a:prstGeom>
        </p:spPr>
        <p:txBody>
          <a:bodyPr vert="horz" wrap="square" lIns="0" tIns="13970" rIns="0" bIns="0" rtlCol="0">
            <a:spAutoFit/>
          </a:bodyPr>
          <a:lstStyle/>
          <a:p>
            <a:pPr marL="285750" indent="-285750">
              <a:lnSpc>
                <a:spcPct val="107000"/>
              </a:lnSpc>
              <a:spcAft>
                <a:spcPts val="800"/>
              </a:spcAft>
              <a:buFont typeface="Arial" panose="020B0604020202020204" pitchFamily="34" charset="0"/>
              <a:buChar char="•"/>
            </a:pPr>
            <a:r>
              <a:rPr lang="en-US" b="1" kern="100" dirty="0">
                <a:latin typeface="+mn-lt"/>
                <a:cs typeface="Times New Roman" panose="02020603050405020304" pitchFamily="18" charset="0"/>
              </a:rPr>
              <a:t>Public Act 90 of 2023 </a:t>
            </a:r>
            <a:r>
              <a:rPr lang="en-US" kern="100" dirty="0">
                <a:latin typeface="+mn-lt"/>
                <a:cs typeface="Times New Roman" panose="02020603050405020304" pitchFamily="18" charset="0"/>
              </a:rPr>
              <a:t>was approved in the legislature on June 28, 2023 and signed by the Governor on July 19, 2023</a:t>
            </a:r>
          </a:p>
          <a:p>
            <a:pPr marL="12700" marR="5080">
              <a:lnSpc>
                <a:spcPts val="2500"/>
              </a:lnSpc>
              <a:spcBef>
                <a:spcPts val="409"/>
              </a:spcBef>
            </a:pPr>
            <a:endParaRPr lang="en-US" dirty="0">
              <a:latin typeface="+mn-lt"/>
            </a:endParaRPr>
          </a:p>
          <a:p>
            <a:pPr marL="285750" indent="-285750">
              <a:lnSpc>
                <a:spcPct val="107000"/>
              </a:lnSpc>
              <a:spcAft>
                <a:spcPts val="800"/>
              </a:spcAft>
              <a:buFont typeface="Arial" panose="020B0604020202020204" pitchFamily="34" charset="0"/>
              <a:buChar char="•"/>
            </a:pPr>
            <a:r>
              <a:rPr lang="en-US" b="1" kern="100" dirty="0">
                <a:latin typeface="+mn-lt"/>
                <a:cs typeface="Times New Roman" panose="02020603050405020304" pitchFamily="18" charset="0"/>
              </a:rPr>
              <a:t>Section 13b(4)(b) </a:t>
            </a:r>
            <a:r>
              <a:rPr lang="en-US" kern="100" dirty="0">
                <a:latin typeface="+mn-lt"/>
                <a:cs typeface="Times New Roman" panose="02020603050405020304" pitchFamily="18" charset="0"/>
              </a:rPr>
              <a:t>establishes that Brownfield Work Plans and Combined Brownfield Plans that involve the use of taxes levied for school operating purposes and that request reimbursement for housing development activities for affordable (under 120% AMI) and/or subsidized housing </a:t>
            </a:r>
            <a:r>
              <a:rPr lang="en-US" b="1" kern="100" dirty="0">
                <a:latin typeface="+mn-lt"/>
                <a:cs typeface="Times New Roman" panose="02020603050405020304" pitchFamily="18" charset="0"/>
              </a:rPr>
              <a:t>must be reviewed by MSHDA</a:t>
            </a:r>
          </a:p>
          <a:p>
            <a:pPr marL="12700" marR="5080">
              <a:lnSpc>
                <a:spcPts val="2500"/>
              </a:lnSpc>
              <a:spcBef>
                <a:spcPts val="409"/>
              </a:spcBef>
            </a:pPr>
            <a:endParaRPr lang="en-US" kern="100" dirty="0">
              <a:latin typeface="+mn-lt"/>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US" kern="100" dirty="0">
                <a:latin typeface="+mn-lt"/>
                <a:cs typeface="Times New Roman" panose="02020603050405020304" pitchFamily="18" charset="0"/>
              </a:rPr>
              <a:t>Draft work plans or combined brownfield plans must be submitted to and approved by the local brownfield authority </a:t>
            </a:r>
            <a:r>
              <a:rPr lang="en-US" b="1" kern="100" dirty="0">
                <a:latin typeface="+mn-lt"/>
                <a:cs typeface="Times New Roman" panose="02020603050405020304" pitchFamily="18" charset="0"/>
              </a:rPr>
              <a:t>before submission to MSHDA</a:t>
            </a:r>
          </a:p>
          <a:p>
            <a:pPr marL="298450" marR="5080" indent="-285750">
              <a:lnSpc>
                <a:spcPts val="2500"/>
              </a:lnSpc>
              <a:spcBef>
                <a:spcPts val="409"/>
              </a:spcBef>
              <a:buFont typeface="Arial" panose="020B0604020202020204" pitchFamily="34" charset="0"/>
              <a:buChar char="•"/>
            </a:pPr>
            <a:endParaRPr lang="en-US" sz="1800" dirty="0">
              <a:latin typeface="Calibri"/>
              <a:cs typeface="Calibri"/>
            </a:endParaRPr>
          </a:p>
          <a:p>
            <a:pPr marL="12700" marR="5080">
              <a:lnSpc>
                <a:spcPts val="2500"/>
              </a:lnSpc>
              <a:spcBef>
                <a:spcPts val="409"/>
              </a:spcBef>
            </a:pPr>
            <a:endParaRPr lang="en-US" sz="1800" dirty="0">
              <a:latin typeface="Calibri"/>
              <a:cs typeface="Calibri"/>
            </a:endParaRPr>
          </a:p>
        </p:txBody>
      </p:sp>
    </p:spTree>
    <p:extLst>
      <p:ext uri="{BB962C8B-B14F-4D97-AF65-F5344CB8AC3E}">
        <p14:creationId xmlns:p14="http://schemas.microsoft.com/office/powerpoint/2010/main" val="306240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54633" y="2674873"/>
            <a:ext cx="8129905" cy="2953373"/>
          </a:xfrm>
          <a:prstGeom prst="rect">
            <a:avLst/>
          </a:prstGeom>
        </p:spPr>
        <p:txBody>
          <a:bodyPr vert="horz" wrap="square" lIns="0" tIns="13970" rIns="0" bIns="0" rtlCol="0">
            <a:spAutoFit/>
          </a:bodyPr>
          <a:lstStyle/>
          <a:p>
            <a:pPr marL="12700">
              <a:lnSpc>
                <a:spcPct val="100000"/>
              </a:lnSpc>
              <a:spcBef>
                <a:spcPts val="110"/>
              </a:spcBef>
            </a:pPr>
            <a:r>
              <a:rPr sz="2300" b="1" dirty="0">
                <a:solidFill>
                  <a:srgbClr val="2D3A49"/>
                </a:solidFill>
                <a:latin typeface="Calibri"/>
                <a:cs typeface="Calibri"/>
              </a:rPr>
              <a:t>Facts</a:t>
            </a:r>
            <a:r>
              <a:rPr sz="2300" b="1" spc="-10" dirty="0">
                <a:solidFill>
                  <a:srgbClr val="2D3A49"/>
                </a:solidFill>
                <a:latin typeface="Calibri"/>
                <a:cs typeface="Calibri"/>
              </a:rPr>
              <a:t> </a:t>
            </a:r>
            <a:r>
              <a:rPr sz="2300" b="1" dirty="0">
                <a:solidFill>
                  <a:srgbClr val="2D3A49"/>
                </a:solidFill>
                <a:latin typeface="Calibri"/>
                <a:cs typeface="Calibri"/>
              </a:rPr>
              <a:t>about</a:t>
            </a:r>
            <a:r>
              <a:rPr lang="en-US" sz="2300" b="1" spc="-45" dirty="0">
                <a:solidFill>
                  <a:srgbClr val="2D3A49"/>
                </a:solidFill>
                <a:latin typeface="Calibri"/>
                <a:cs typeface="Calibri"/>
              </a:rPr>
              <a:t> the 2024 Program Year</a:t>
            </a:r>
            <a:r>
              <a:rPr sz="2300" spc="-10" dirty="0">
                <a:solidFill>
                  <a:srgbClr val="2D3A49"/>
                </a:solidFill>
                <a:latin typeface="Calibri"/>
                <a:cs typeface="Calibri"/>
              </a:rPr>
              <a:t>:</a:t>
            </a:r>
            <a:endParaRPr lang="en-US" sz="2300" spc="-10" dirty="0">
              <a:solidFill>
                <a:srgbClr val="2D3A49"/>
              </a:solidFill>
              <a:latin typeface="Calibri"/>
              <a:cs typeface="Calibri"/>
            </a:endParaRPr>
          </a:p>
          <a:p>
            <a:pPr marL="12700">
              <a:lnSpc>
                <a:spcPct val="100000"/>
              </a:lnSpc>
              <a:spcBef>
                <a:spcPts val="110"/>
              </a:spcBef>
            </a:pPr>
            <a:endParaRPr sz="900" dirty="0">
              <a:latin typeface="Calibri"/>
              <a:cs typeface="Calibri"/>
            </a:endParaRPr>
          </a:p>
          <a:p>
            <a:pPr marL="767080" indent="-377825">
              <a:lnSpc>
                <a:spcPct val="100000"/>
              </a:lnSpc>
              <a:buAutoNum type="arabicPeriod"/>
              <a:tabLst>
                <a:tab pos="767080" algn="l"/>
                <a:tab pos="767715" algn="l"/>
              </a:tabLst>
            </a:pPr>
            <a:r>
              <a:rPr lang="en-US" sz="1950" dirty="0">
                <a:solidFill>
                  <a:srgbClr val="2D3A49"/>
                </a:solidFill>
                <a:latin typeface="Calibri"/>
                <a:cs typeface="Calibri"/>
              </a:rPr>
              <a:t>11 Work Plans submitted</a:t>
            </a:r>
          </a:p>
          <a:p>
            <a:pPr marL="767080" indent="-377825">
              <a:lnSpc>
                <a:spcPct val="100000"/>
              </a:lnSpc>
              <a:buAutoNum type="arabicPeriod"/>
              <a:tabLst>
                <a:tab pos="767080" algn="l"/>
                <a:tab pos="767715" algn="l"/>
              </a:tabLst>
            </a:pPr>
            <a:endParaRPr lang="en-US" sz="500" dirty="0">
              <a:solidFill>
                <a:srgbClr val="2D3A49"/>
              </a:solidFill>
              <a:latin typeface="Calibri"/>
              <a:cs typeface="Calibri"/>
            </a:endParaRPr>
          </a:p>
          <a:p>
            <a:pPr marL="767080" indent="-377825">
              <a:lnSpc>
                <a:spcPct val="100000"/>
              </a:lnSpc>
              <a:buAutoNum type="arabicPeriod"/>
              <a:tabLst>
                <a:tab pos="767080" algn="l"/>
                <a:tab pos="767715" algn="l"/>
              </a:tabLst>
            </a:pPr>
            <a:r>
              <a:rPr lang="en-US" sz="1950" dirty="0">
                <a:solidFill>
                  <a:srgbClr val="2D3A49"/>
                </a:solidFill>
                <a:latin typeface="Calibri"/>
                <a:cs typeface="Calibri"/>
              </a:rPr>
              <a:t>10 Work Plans Conditionally Approved</a:t>
            </a:r>
          </a:p>
          <a:p>
            <a:pPr marL="767080" indent="-377825">
              <a:lnSpc>
                <a:spcPct val="100000"/>
              </a:lnSpc>
              <a:buAutoNum type="arabicPeriod"/>
              <a:tabLst>
                <a:tab pos="767080" algn="l"/>
                <a:tab pos="767715" algn="l"/>
              </a:tabLst>
            </a:pPr>
            <a:r>
              <a:rPr sz="1950" dirty="0">
                <a:solidFill>
                  <a:srgbClr val="2D3A49"/>
                </a:solidFill>
                <a:latin typeface="Calibri"/>
                <a:cs typeface="Calibri"/>
              </a:rPr>
              <a:t>Average</a:t>
            </a:r>
            <a:r>
              <a:rPr sz="1950" spc="-5" dirty="0">
                <a:solidFill>
                  <a:srgbClr val="2D3A49"/>
                </a:solidFill>
                <a:latin typeface="Calibri"/>
                <a:cs typeface="Calibri"/>
              </a:rPr>
              <a:t> </a:t>
            </a:r>
            <a:r>
              <a:rPr sz="1950" spc="-10" dirty="0">
                <a:solidFill>
                  <a:srgbClr val="2D3A49"/>
                </a:solidFill>
                <a:latin typeface="Calibri"/>
                <a:cs typeface="Calibri"/>
              </a:rPr>
              <a:t>Years</a:t>
            </a:r>
            <a:r>
              <a:rPr sz="1950" spc="-5" dirty="0">
                <a:solidFill>
                  <a:srgbClr val="2D3A49"/>
                </a:solidFill>
                <a:latin typeface="Calibri"/>
                <a:cs typeface="Calibri"/>
              </a:rPr>
              <a:t> </a:t>
            </a:r>
            <a:r>
              <a:rPr sz="1950" dirty="0">
                <a:solidFill>
                  <a:srgbClr val="2D3A49"/>
                </a:solidFill>
                <a:latin typeface="Calibri"/>
                <a:cs typeface="Calibri"/>
              </a:rPr>
              <a:t>of</a:t>
            </a:r>
            <a:r>
              <a:rPr sz="1950" spc="-20" dirty="0">
                <a:solidFill>
                  <a:srgbClr val="2D3A49"/>
                </a:solidFill>
                <a:latin typeface="Calibri"/>
                <a:cs typeface="Calibri"/>
              </a:rPr>
              <a:t> </a:t>
            </a:r>
            <a:r>
              <a:rPr sz="1950" b="1" spc="-30" dirty="0">
                <a:solidFill>
                  <a:srgbClr val="2D3A49"/>
                </a:solidFill>
                <a:latin typeface="Calibri"/>
                <a:cs typeface="Calibri"/>
              </a:rPr>
              <a:t>Tax</a:t>
            </a:r>
            <a:r>
              <a:rPr sz="1950" b="1" spc="-25" dirty="0">
                <a:solidFill>
                  <a:srgbClr val="2D3A49"/>
                </a:solidFill>
                <a:latin typeface="Calibri"/>
                <a:cs typeface="Calibri"/>
              </a:rPr>
              <a:t> </a:t>
            </a:r>
            <a:r>
              <a:rPr sz="1950" b="1" dirty="0">
                <a:solidFill>
                  <a:srgbClr val="2D3A49"/>
                </a:solidFill>
                <a:latin typeface="Calibri"/>
                <a:cs typeface="Calibri"/>
              </a:rPr>
              <a:t>Capture </a:t>
            </a:r>
            <a:r>
              <a:rPr sz="1950" dirty="0">
                <a:solidFill>
                  <a:srgbClr val="2D3A49"/>
                </a:solidFill>
                <a:latin typeface="Calibri"/>
                <a:cs typeface="Calibri"/>
              </a:rPr>
              <a:t>Approved</a:t>
            </a:r>
            <a:r>
              <a:rPr sz="1950" spc="-15" dirty="0">
                <a:solidFill>
                  <a:srgbClr val="2D3A49"/>
                </a:solidFill>
                <a:latin typeface="Calibri"/>
                <a:cs typeface="Calibri"/>
              </a:rPr>
              <a:t> </a:t>
            </a:r>
            <a:r>
              <a:rPr sz="1950" dirty="0">
                <a:solidFill>
                  <a:srgbClr val="2D3A49"/>
                </a:solidFill>
                <a:latin typeface="Calibri"/>
                <a:cs typeface="Calibri"/>
              </a:rPr>
              <a:t>=</a:t>
            </a:r>
            <a:r>
              <a:rPr sz="1950" spc="-20" dirty="0">
                <a:solidFill>
                  <a:srgbClr val="2D3A49"/>
                </a:solidFill>
                <a:latin typeface="Calibri"/>
                <a:cs typeface="Calibri"/>
              </a:rPr>
              <a:t> </a:t>
            </a:r>
            <a:r>
              <a:rPr sz="1950" b="1" dirty="0">
                <a:solidFill>
                  <a:srgbClr val="2D3A49"/>
                </a:solidFill>
                <a:latin typeface="Calibri"/>
                <a:cs typeface="Calibri"/>
              </a:rPr>
              <a:t>2</a:t>
            </a:r>
            <a:r>
              <a:rPr lang="en-US" sz="1950" b="1" dirty="0">
                <a:solidFill>
                  <a:srgbClr val="2D3A49"/>
                </a:solidFill>
                <a:latin typeface="Calibri"/>
                <a:cs typeface="Calibri"/>
              </a:rPr>
              <a:t>3.4</a:t>
            </a:r>
            <a:r>
              <a:rPr sz="1950" b="1" spc="-25" dirty="0">
                <a:solidFill>
                  <a:srgbClr val="2D3A49"/>
                </a:solidFill>
                <a:latin typeface="Calibri"/>
                <a:cs typeface="Calibri"/>
              </a:rPr>
              <a:t> </a:t>
            </a:r>
            <a:r>
              <a:rPr sz="1950" b="1" spc="-10" dirty="0">
                <a:solidFill>
                  <a:srgbClr val="2D3A49"/>
                </a:solidFill>
                <a:latin typeface="Calibri"/>
                <a:cs typeface="Calibri"/>
              </a:rPr>
              <a:t>Years</a:t>
            </a:r>
            <a:endParaRPr lang="en-US" sz="1950" b="1" spc="-10" dirty="0">
              <a:solidFill>
                <a:srgbClr val="2D3A49"/>
              </a:solidFill>
              <a:latin typeface="Calibri"/>
              <a:cs typeface="Calibri"/>
            </a:endParaRPr>
          </a:p>
          <a:p>
            <a:pPr marL="767080" indent="-377825">
              <a:lnSpc>
                <a:spcPct val="100000"/>
              </a:lnSpc>
              <a:buAutoNum type="arabicPeriod"/>
              <a:tabLst>
                <a:tab pos="767080" algn="l"/>
                <a:tab pos="767715" algn="l"/>
              </a:tabLst>
            </a:pPr>
            <a:endParaRPr sz="500" dirty="0">
              <a:latin typeface="Calibri"/>
              <a:cs typeface="Calibri"/>
            </a:endParaRPr>
          </a:p>
          <a:p>
            <a:pPr marL="767080" indent="-377825">
              <a:lnSpc>
                <a:spcPct val="100000"/>
              </a:lnSpc>
              <a:buAutoNum type="arabicPeriod"/>
              <a:tabLst>
                <a:tab pos="767080" algn="l"/>
                <a:tab pos="767715" algn="l"/>
              </a:tabLst>
            </a:pPr>
            <a:r>
              <a:rPr lang="en-US" sz="1950" spc="-20" dirty="0">
                <a:solidFill>
                  <a:srgbClr val="2D3A49"/>
                </a:solidFill>
                <a:latin typeface="Calibri"/>
                <a:cs typeface="Calibri"/>
              </a:rPr>
              <a:t>Average </a:t>
            </a:r>
            <a:r>
              <a:rPr sz="1950" dirty="0">
                <a:solidFill>
                  <a:srgbClr val="2D3A49"/>
                </a:solidFill>
                <a:latin typeface="Calibri"/>
                <a:cs typeface="Calibri"/>
              </a:rPr>
              <a:t>Approved</a:t>
            </a:r>
            <a:r>
              <a:rPr sz="1950" spc="-10" dirty="0">
                <a:solidFill>
                  <a:srgbClr val="2D3A49"/>
                </a:solidFill>
                <a:latin typeface="Calibri"/>
                <a:cs typeface="Calibri"/>
              </a:rPr>
              <a:t> </a:t>
            </a:r>
            <a:r>
              <a:rPr sz="1950" spc="-20" dirty="0">
                <a:solidFill>
                  <a:srgbClr val="2D3A49"/>
                </a:solidFill>
                <a:latin typeface="Calibri"/>
                <a:cs typeface="Calibri"/>
              </a:rPr>
              <a:t>Tax </a:t>
            </a:r>
            <a:r>
              <a:rPr sz="1950" dirty="0">
                <a:solidFill>
                  <a:srgbClr val="2D3A49"/>
                </a:solidFill>
                <a:latin typeface="Calibri"/>
                <a:cs typeface="Calibri"/>
              </a:rPr>
              <a:t>Capture</a:t>
            </a:r>
            <a:r>
              <a:rPr sz="1950" spc="-40" dirty="0">
                <a:solidFill>
                  <a:srgbClr val="2D3A49"/>
                </a:solidFill>
                <a:latin typeface="Calibri"/>
                <a:cs typeface="Calibri"/>
              </a:rPr>
              <a:t> </a:t>
            </a:r>
            <a:r>
              <a:rPr sz="1950" dirty="0">
                <a:solidFill>
                  <a:srgbClr val="2D3A49"/>
                </a:solidFill>
                <a:latin typeface="Calibri"/>
                <a:cs typeface="Calibri"/>
              </a:rPr>
              <a:t>=</a:t>
            </a:r>
            <a:r>
              <a:rPr sz="1950" spc="-20" dirty="0">
                <a:solidFill>
                  <a:srgbClr val="2D3A49"/>
                </a:solidFill>
                <a:latin typeface="Calibri"/>
                <a:cs typeface="Calibri"/>
              </a:rPr>
              <a:t> </a:t>
            </a:r>
            <a:r>
              <a:rPr sz="1950" b="1" spc="-10" dirty="0">
                <a:solidFill>
                  <a:srgbClr val="2D3A49"/>
                </a:solidFill>
                <a:latin typeface="Calibri"/>
                <a:cs typeface="Calibri"/>
              </a:rPr>
              <a:t>$</a:t>
            </a:r>
            <a:r>
              <a:rPr lang="en-US" sz="1950" b="1" spc="-10" dirty="0">
                <a:solidFill>
                  <a:srgbClr val="2D3A49"/>
                </a:solidFill>
                <a:latin typeface="Calibri"/>
                <a:cs typeface="Calibri"/>
              </a:rPr>
              <a:t>5,371,577</a:t>
            </a:r>
          </a:p>
          <a:p>
            <a:pPr marL="767080" indent="-377825">
              <a:lnSpc>
                <a:spcPct val="100000"/>
              </a:lnSpc>
              <a:buAutoNum type="arabicPeriod"/>
              <a:tabLst>
                <a:tab pos="767080" algn="l"/>
                <a:tab pos="767715" algn="l"/>
              </a:tabLst>
            </a:pPr>
            <a:r>
              <a:rPr lang="en-US" sz="1950" spc="-10" dirty="0">
                <a:solidFill>
                  <a:srgbClr val="2D3A49"/>
                </a:solidFill>
                <a:latin typeface="Calibri"/>
                <a:cs typeface="Calibri"/>
              </a:rPr>
              <a:t>Average project size = </a:t>
            </a:r>
            <a:r>
              <a:rPr lang="en-US" sz="1950" b="1" spc="-10" dirty="0">
                <a:solidFill>
                  <a:srgbClr val="2D3A49"/>
                </a:solidFill>
                <a:latin typeface="Calibri"/>
                <a:cs typeface="Calibri"/>
              </a:rPr>
              <a:t>81 units</a:t>
            </a:r>
            <a:endParaRPr sz="1650" dirty="0">
              <a:latin typeface="Calibri"/>
              <a:cs typeface="Calibri"/>
            </a:endParaRPr>
          </a:p>
          <a:p>
            <a:pPr marL="767080" indent="-377825">
              <a:lnSpc>
                <a:spcPct val="100000"/>
              </a:lnSpc>
              <a:spcBef>
                <a:spcPts val="675"/>
              </a:spcBef>
              <a:buAutoNum type="arabicPeriod"/>
              <a:tabLst>
                <a:tab pos="767080" algn="l"/>
                <a:tab pos="767715" algn="l"/>
              </a:tabLst>
            </a:pPr>
            <a:r>
              <a:rPr lang="en-US" sz="1950" dirty="0">
                <a:solidFill>
                  <a:srgbClr val="2D3A49"/>
                </a:solidFill>
                <a:latin typeface="Calibri"/>
                <a:cs typeface="Calibri"/>
              </a:rPr>
              <a:t>Average number of units below 120% AMI = </a:t>
            </a:r>
            <a:r>
              <a:rPr lang="en-US" sz="1950" b="1" dirty="0">
                <a:solidFill>
                  <a:srgbClr val="2D3A49"/>
                </a:solidFill>
                <a:latin typeface="Calibri"/>
                <a:cs typeface="Calibri"/>
              </a:rPr>
              <a:t>51 units</a:t>
            </a:r>
          </a:p>
          <a:p>
            <a:pPr marL="767080" indent="-377825">
              <a:lnSpc>
                <a:spcPct val="100000"/>
              </a:lnSpc>
              <a:spcBef>
                <a:spcPts val="675"/>
              </a:spcBef>
              <a:buAutoNum type="arabicPeriod"/>
              <a:tabLst>
                <a:tab pos="767080" algn="l"/>
                <a:tab pos="767715" algn="l"/>
              </a:tabLst>
            </a:pPr>
            <a:r>
              <a:rPr lang="en-US" sz="1950" spc="-20" dirty="0">
                <a:solidFill>
                  <a:srgbClr val="2D3A49"/>
                </a:solidFill>
                <a:latin typeface="Calibri"/>
                <a:cs typeface="Calibri"/>
              </a:rPr>
              <a:t>Average </a:t>
            </a:r>
            <a:r>
              <a:rPr sz="1950" spc="-20" dirty="0">
                <a:solidFill>
                  <a:srgbClr val="2D3A49"/>
                </a:solidFill>
                <a:latin typeface="Calibri"/>
                <a:cs typeface="Calibri"/>
              </a:rPr>
              <a:t>Total </a:t>
            </a:r>
            <a:r>
              <a:rPr sz="1950" dirty="0">
                <a:solidFill>
                  <a:srgbClr val="2D3A49"/>
                </a:solidFill>
                <a:latin typeface="Calibri"/>
                <a:cs typeface="Calibri"/>
              </a:rPr>
              <a:t>Development</a:t>
            </a:r>
            <a:r>
              <a:rPr sz="1950" spc="15" dirty="0">
                <a:solidFill>
                  <a:srgbClr val="2D3A49"/>
                </a:solidFill>
                <a:latin typeface="Calibri"/>
                <a:cs typeface="Calibri"/>
              </a:rPr>
              <a:t> </a:t>
            </a:r>
            <a:r>
              <a:rPr sz="1950" dirty="0">
                <a:solidFill>
                  <a:srgbClr val="2D3A49"/>
                </a:solidFill>
                <a:latin typeface="Calibri"/>
                <a:cs typeface="Calibri"/>
              </a:rPr>
              <a:t>Costs</a:t>
            </a:r>
            <a:r>
              <a:rPr sz="1950" spc="-15" dirty="0">
                <a:solidFill>
                  <a:srgbClr val="2D3A49"/>
                </a:solidFill>
                <a:latin typeface="Calibri"/>
                <a:cs typeface="Calibri"/>
              </a:rPr>
              <a:t> </a:t>
            </a:r>
            <a:r>
              <a:rPr sz="1950" dirty="0">
                <a:solidFill>
                  <a:srgbClr val="2D3A49"/>
                </a:solidFill>
                <a:latin typeface="Calibri"/>
                <a:cs typeface="Calibri"/>
              </a:rPr>
              <a:t>=</a:t>
            </a:r>
            <a:r>
              <a:rPr sz="1950" spc="15" dirty="0">
                <a:solidFill>
                  <a:srgbClr val="2D3A49"/>
                </a:solidFill>
                <a:latin typeface="Calibri"/>
                <a:cs typeface="Calibri"/>
              </a:rPr>
              <a:t> </a:t>
            </a:r>
            <a:r>
              <a:rPr sz="1950" b="1" dirty="0">
                <a:solidFill>
                  <a:srgbClr val="2D3A49"/>
                </a:solidFill>
                <a:latin typeface="Calibri"/>
                <a:cs typeface="Calibri"/>
              </a:rPr>
              <a:t>$</a:t>
            </a:r>
            <a:r>
              <a:rPr lang="en-US" sz="1950" b="1" dirty="0">
                <a:solidFill>
                  <a:srgbClr val="2D3A49"/>
                </a:solidFill>
                <a:latin typeface="Calibri"/>
                <a:cs typeface="Calibri"/>
              </a:rPr>
              <a:t>19,092,653</a:t>
            </a:r>
            <a:endParaRPr sz="1950" dirty="0">
              <a:latin typeface="Calibri"/>
              <a:cs typeface="Calibri"/>
            </a:endParaRPr>
          </a:p>
        </p:txBody>
      </p:sp>
      <p:sp>
        <p:nvSpPr>
          <p:cNvPr id="5" name="object 5"/>
          <p:cNvSpPr txBox="1">
            <a:spLocks noGrp="1"/>
          </p:cNvSpPr>
          <p:nvPr>
            <p:ph type="ftr" sz="quarter" idx="5"/>
          </p:nvPr>
        </p:nvSpPr>
        <p:spPr>
          <a:prstGeom prst="rect">
            <a:avLst/>
          </a:prstGeom>
        </p:spPr>
        <p:txBody>
          <a:bodyPr vert="horz" wrap="square" lIns="0" tIns="13970" rIns="0" bIns="0" rtlCol="0">
            <a:spAutoFit/>
          </a:body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4" name="object 4"/>
          <p:cNvSpPr txBox="1">
            <a:spLocks noGrp="1"/>
          </p:cNvSpPr>
          <p:nvPr>
            <p:ph type="title"/>
          </p:nvPr>
        </p:nvSpPr>
        <p:spPr>
          <a:prstGeom prst="rect">
            <a:avLst/>
          </a:prstGeom>
        </p:spPr>
        <p:txBody>
          <a:bodyPr vert="horz" wrap="square" lIns="0" tIns="246507" rIns="0" bIns="0" rtlCol="0">
            <a:spAutoFit/>
          </a:bodyPr>
          <a:lstStyle/>
          <a:p>
            <a:pPr marL="12700">
              <a:lnSpc>
                <a:spcPct val="100000"/>
              </a:lnSpc>
              <a:spcBef>
                <a:spcPts val="105"/>
              </a:spcBef>
            </a:pPr>
            <a:r>
              <a:rPr lang="en-US" spc="-10" dirty="0">
                <a:solidFill>
                  <a:srgbClr val="DA4731"/>
                </a:solidFill>
              </a:rPr>
              <a:t>2024 </a:t>
            </a:r>
            <a:r>
              <a:rPr spc="-10" dirty="0">
                <a:solidFill>
                  <a:srgbClr val="DA4731"/>
                </a:solidFill>
              </a:rPr>
              <a:t>Updates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5065D-196B-B097-0205-11296BA4CD95}"/>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E0CB266E-A61A-A8C2-6639-9C6F9564F7A3}"/>
              </a:ext>
            </a:extLst>
          </p:cNvPr>
          <p:cNvSpPr txBox="1"/>
          <p:nvPr/>
        </p:nvSpPr>
        <p:spPr>
          <a:xfrm>
            <a:off x="754633" y="2674873"/>
            <a:ext cx="8129905" cy="2953373"/>
          </a:xfrm>
          <a:prstGeom prst="rect">
            <a:avLst/>
          </a:prstGeom>
        </p:spPr>
        <p:txBody>
          <a:bodyPr vert="horz" wrap="square" lIns="0" tIns="13970" rIns="0" bIns="0" rtlCol="0">
            <a:spAutoFit/>
          </a:bodyPr>
          <a:lstStyle/>
          <a:p>
            <a:pPr marL="12700">
              <a:lnSpc>
                <a:spcPct val="100000"/>
              </a:lnSpc>
              <a:spcBef>
                <a:spcPts val="110"/>
              </a:spcBef>
            </a:pPr>
            <a:r>
              <a:rPr sz="2300" b="1" dirty="0">
                <a:solidFill>
                  <a:srgbClr val="2D3A49"/>
                </a:solidFill>
                <a:latin typeface="Calibri"/>
                <a:cs typeface="Calibri"/>
              </a:rPr>
              <a:t>Facts</a:t>
            </a:r>
            <a:r>
              <a:rPr sz="2300" b="1" spc="-10" dirty="0">
                <a:solidFill>
                  <a:srgbClr val="2D3A49"/>
                </a:solidFill>
                <a:latin typeface="Calibri"/>
                <a:cs typeface="Calibri"/>
              </a:rPr>
              <a:t> </a:t>
            </a:r>
            <a:r>
              <a:rPr sz="2300" b="1" dirty="0">
                <a:solidFill>
                  <a:srgbClr val="2D3A49"/>
                </a:solidFill>
                <a:latin typeface="Calibri"/>
                <a:cs typeface="Calibri"/>
              </a:rPr>
              <a:t>about</a:t>
            </a:r>
            <a:r>
              <a:rPr lang="en-US" sz="2300" b="1" spc="-45" dirty="0">
                <a:solidFill>
                  <a:srgbClr val="2D3A49"/>
                </a:solidFill>
                <a:latin typeface="Calibri"/>
                <a:cs typeface="Calibri"/>
              </a:rPr>
              <a:t> the 2025 Program Year, so far</a:t>
            </a:r>
            <a:r>
              <a:rPr lang="en-US" sz="2300" b="1" spc="-10" dirty="0">
                <a:solidFill>
                  <a:srgbClr val="2D3A49"/>
                </a:solidFill>
                <a:latin typeface="Calibri"/>
                <a:cs typeface="Calibri"/>
              </a:rPr>
              <a:t>…</a:t>
            </a:r>
            <a:endParaRPr lang="en-US" sz="2300" spc="-10" dirty="0">
              <a:solidFill>
                <a:srgbClr val="2D3A49"/>
              </a:solidFill>
              <a:latin typeface="Calibri"/>
              <a:cs typeface="Calibri"/>
            </a:endParaRPr>
          </a:p>
          <a:p>
            <a:pPr marL="12700">
              <a:lnSpc>
                <a:spcPct val="100000"/>
              </a:lnSpc>
              <a:spcBef>
                <a:spcPts val="110"/>
              </a:spcBef>
            </a:pPr>
            <a:endParaRPr sz="900" dirty="0">
              <a:latin typeface="Calibri"/>
              <a:cs typeface="Calibri"/>
            </a:endParaRPr>
          </a:p>
          <a:p>
            <a:pPr marL="767080" indent="-377825">
              <a:lnSpc>
                <a:spcPct val="100000"/>
              </a:lnSpc>
              <a:buAutoNum type="arabicPeriod"/>
              <a:tabLst>
                <a:tab pos="767080" algn="l"/>
                <a:tab pos="767715" algn="l"/>
              </a:tabLst>
            </a:pPr>
            <a:r>
              <a:rPr lang="en-US" sz="1950" dirty="0">
                <a:solidFill>
                  <a:srgbClr val="2D3A49"/>
                </a:solidFill>
                <a:latin typeface="Calibri"/>
                <a:cs typeface="Calibri"/>
              </a:rPr>
              <a:t>7 Work Plans submitted</a:t>
            </a:r>
          </a:p>
          <a:p>
            <a:pPr marL="767080" indent="-377825">
              <a:lnSpc>
                <a:spcPct val="100000"/>
              </a:lnSpc>
              <a:buAutoNum type="arabicPeriod"/>
              <a:tabLst>
                <a:tab pos="767080" algn="l"/>
                <a:tab pos="767715" algn="l"/>
              </a:tabLst>
            </a:pPr>
            <a:endParaRPr lang="en-US" sz="500" dirty="0">
              <a:solidFill>
                <a:srgbClr val="2D3A49"/>
              </a:solidFill>
              <a:latin typeface="Calibri"/>
              <a:cs typeface="Calibri"/>
            </a:endParaRPr>
          </a:p>
          <a:p>
            <a:pPr marL="767080" indent="-377825">
              <a:lnSpc>
                <a:spcPct val="100000"/>
              </a:lnSpc>
              <a:buAutoNum type="arabicPeriod"/>
              <a:tabLst>
                <a:tab pos="767080" algn="l"/>
                <a:tab pos="767715" algn="l"/>
              </a:tabLst>
            </a:pPr>
            <a:r>
              <a:rPr lang="en-US" sz="1950" dirty="0">
                <a:solidFill>
                  <a:srgbClr val="2D3A49"/>
                </a:solidFill>
                <a:latin typeface="Calibri"/>
                <a:cs typeface="Calibri"/>
              </a:rPr>
              <a:t>5 Work Plans Conditionally Approved</a:t>
            </a:r>
          </a:p>
          <a:p>
            <a:pPr marL="767080" indent="-377825">
              <a:lnSpc>
                <a:spcPct val="100000"/>
              </a:lnSpc>
              <a:buAutoNum type="arabicPeriod"/>
              <a:tabLst>
                <a:tab pos="767080" algn="l"/>
                <a:tab pos="767715" algn="l"/>
              </a:tabLst>
            </a:pPr>
            <a:r>
              <a:rPr sz="1950" dirty="0">
                <a:solidFill>
                  <a:srgbClr val="2D3A49"/>
                </a:solidFill>
                <a:latin typeface="Calibri"/>
                <a:cs typeface="Calibri"/>
              </a:rPr>
              <a:t>Average</a:t>
            </a:r>
            <a:r>
              <a:rPr sz="1950" spc="-5" dirty="0">
                <a:solidFill>
                  <a:srgbClr val="2D3A49"/>
                </a:solidFill>
                <a:latin typeface="Calibri"/>
                <a:cs typeface="Calibri"/>
              </a:rPr>
              <a:t> </a:t>
            </a:r>
            <a:r>
              <a:rPr sz="1950" spc="-10" dirty="0">
                <a:solidFill>
                  <a:srgbClr val="2D3A49"/>
                </a:solidFill>
                <a:latin typeface="Calibri"/>
                <a:cs typeface="Calibri"/>
              </a:rPr>
              <a:t>Years</a:t>
            </a:r>
            <a:r>
              <a:rPr sz="1950" spc="-5" dirty="0">
                <a:solidFill>
                  <a:srgbClr val="2D3A49"/>
                </a:solidFill>
                <a:latin typeface="Calibri"/>
                <a:cs typeface="Calibri"/>
              </a:rPr>
              <a:t> </a:t>
            </a:r>
            <a:r>
              <a:rPr sz="1950" dirty="0">
                <a:solidFill>
                  <a:srgbClr val="2D3A49"/>
                </a:solidFill>
                <a:latin typeface="Calibri"/>
                <a:cs typeface="Calibri"/>
              </a:rPr>
              <a:t>of</a:t>
            </a:r>
            <a:r>
              <a:rPr sz="1950" spc="-20" dirty="0">
                <a:solidFill>
                  <a:srgbClr val="2D3A49"/>
                </a:solidFill>
                <a:latin typeface="Calibri"/>
                <a:cs typeface="Calibri"/>
              </a:rPr>
              <a:t> </a:t>
            </a:r>
            <a:r>
              <a:rPr sz="1950" b="1" spc="-30" dirty="0">
                <a:solidFill>
                  <a:srgbClr val="2D3A49"/>
                </a:solidFill>
                <a:latin typeface="Calibri"/>
                <a:cs typeface="Calibri"/>
              </a:rPr>
              <a:t>Tax</a:t>
            </a:r>
            <a:r>
              <a:rPr sz="1950" b="1" spc="-25" dirty="0">
                <a:solidFill>
                  <a:srgbClr val="2D3A49"/>
                </a:solidFill>
                <a:latin typeface="Calibri"/>
                <a:cs typeface="Calibri"/>
              </a:rPr>
              <a:t> </a:t>
            </a:r>
            <a:r>
              <a:rPr sz="1950" b="1" dirty="0">
                <a:solidFill>
                  <a:srgbClr val="2D3A49"/>
                </a:solidFill>
                <a:latin typeface="Calibri"/>
                <a:cs typeface="Calibri"/>
              </a:rPr>
              <a:t>Capture </a:t>
            </a:r>
            <a:r>
              <a:rPr sz="1950" dirty="0">
                <a:solidFill>
                  <a:srgbClr val="2D3A49"/>
                </a:solidFill>
                <a:latin typeface="Calibri"/>
                <a:cs typeface="Calibri"/>
              </a:rPr>
              <a:t>Approved</a:t>
            </a:r>
            <a:r>
              <a:rPr sz="1950" spc="-15" dirty="0">
                <a:solidFill>
                  <a:srgbClr val="2D3A49"/>
                </a:solidFill>
                <a:latin typeface="Calibri"/>
                <a:cs typeface="Calibri"/>
              </a:rPr>
              <a:t> </a:t>
            </a:r>
            <a:r>
              <a:rPr sz="1950" dirty="0">
                <a:solidFill>
                  <a:srgbClr val="2D3A49"/>
                </a:solidFill>
                <a:latin typeface="Calibri"/>
                <a:cs typeface="Calibri"/>
              </a:rPr>
              <a:t>=</a:t>
            </a:r>
            <a:r>
              <a:rPr sz="1950" spc="-20" dirty="0">
                <a:solidFill>
                  <a:srgbClr val="2D3A49"/>
                </a:solidFill>
                <a:latin typeface="Calibri"/>
                <a:cs typeface="Calibri"/>
              </a:rPr>
              <a:t> </a:t>
            </a:r>
            <a:r>
              <a:rPr lang="en-US" sz="1950" b="1" spc="-20" dirty="0">
                <a:solidFill>
                  <a:srgbClr val="2D3A49"/>
                </a:solidFill>
                <a:latin typeface="Calibri"/>
                <a:cs typeface="Calibri"/>
              </a:rPr>
              <a:t>22</a:t>
            </a:r>
            <a:r>
              <a:rPr sz="1950" b="1" spc="-25" dirty="0">
                <a:solidFill>
                  <a:srgbClr val="2D3A49"/>
                </a:solidFill>
                <a:latin typeface="Calibri"/>
                <a:cs typeface="Calibri"/>
              </a:rPr>
              <a:t> </a:t>
            </a:r>
            <a:r>
              <a:rPr sz="1950" b="1" spc="-10" dirty="0">
                <a:solidFill>
                  <a:srgbClr val="2D3A49"/>
                </a:solidFill>
                <a:latin typeface="Calibri"/>
                <a:cs typeface="Calibri"/>
              </a:rPr>
              <a:t>Years</a:t>
            </a:r>
            <a:endParaRPr lang="en-US" sz="1950" b="1" spc="-10" dirty="0">
              <a:solidFill>
                <a:srgbClr val="2D3A49"/>
              </a:solidFill>
              <a:latin typeface="Calibri"/>
              <a:cs typeface="Calibri"/>
            </a:endParaRPr>
          </a:p>
          <a:p>
            <a:pPr marL="767080" indent="-377825">
              <a:lnSpc>
                <a:spcPct val="100000"/>
              </a:lnSpc>
              <a:buAutoNum type="arabicPeriod"/>
              <a:tabLst>
                <a:tab pos="767080" algn="l"/>
                <a:tab pos="767715" algn="l"/>
              </a:tabLst>
            </a:pPr>
            <a:endParaRPr sz="500" dirty="0">
              <a:latin typeface="Calibri"/>
              <a:cs typeface="Calibri"/>
            </a:endParaRPr>
          </a:p>
          <a:p>
            <a:pPr marL="767080" indent="-377825">
              <a:lnSpc>
                <a:spcPct val="100000"/>
              </a:lnSpc>
              <a:buAutoNum type="arabicPeriod"/>
              <a:tabLst>
                <a:tab pos="767080" algn="l"/>
                <a:tab pos="767715" algn="l"/>
              </a:tabLst>
            </a:pPr>
            <a:r>
              <a:rPr lang="en-US" sz="1950" spc="-20" dirty="0">
                <a:solidFill>
                  <a:srgbClr val="2D3A49"/>
                </a:solidFill>
                <a:latin typeface="Calibri"/>
                <a:cs typeface="Calibri"/>
              </a:rPr>
              <a:t>Average </a:t>
            </a:r>
            <a:r>
              <a:rPr sz="1950" dirty="0">
                <a:solidFill>
                  <a:srgbClr val="2D3A49"/>
                </a:solidFill>
                <a:latin typeface="Calibri"/>
                <a:cs typeface="Calibri"/>
              </a:rPr>
              <a:t>Approved</a:t>
            </a:r>
            <a:r>
              <a:rPr sz="1950" spc="-10" dirty="0">
                <a:solidFill>
                  <a:srgbClr val="2D3A49"/>
                </a:solidFill>
                <a:latin typeface="Calibri"/>
                <a:cs typeface="Calibri"/>
              </a:rPr>
              <a:t> </a:t>
            </a:r>
            <a:r>
              <a:rPr sz="1950" spc="-20" dirty="0">
                <a:solidFill>
                  <a:srgbClr val="2D3A49"/>
                </a:solidFill>
                <a:latin typeface="Calibri"/>
                <a:cs typeface="Calibri"/>
              </a:rPr>
              <a:t>Tax </a:t>
            </a:r>
            <a:r>
              <a:rPr sz="1950" dirty="0">
                <a:solidFill>
                  <a:srgbClr val="2D3A49"/>
                </a:solidFill>
                <a:latin typeface="Calibri"/>
                <a:cs typeface="Calibri"/>
              </a:rPr>
              <a:t>Capture</a:t>
            </a:r>
            <a:r>
              <a:rPr sz="1950" spc="-40" dirty="0">
                <a:solidFill>
                  <a:srgbClr val="2D3A49"/>
                </a:solidFill>
                <a:latin typeface="Calibri"/>
                <a:cs typeface="Calibri"/>
              </a:rPr>
              <a:t> </a:t>
            </a:r>
            <a:r>
              <a:rPr sz="1950" dirty="0">
                <a:solidFill>
                  <a:srgbClr val="2D3A49"/>
                </a:solidFill>
                <a:latin typeface="Calibri"/>
                <a:cs typeface="Calibri"/>
              </a:rPr>
              <a:t>=</a:t>
            </a:r>
            <a:r>
              <a:rPr sz="1950" spc="-20" dirty="0">
                <a:solidFill>
                  <a:srgbClr val="2D3A49"/>
                </a:solidFill>
                <a:latin typeface="Calibri"/>
                <a:cs typeface="Calibri"/>
              </a:rPr>
              <a:t> </a:t>
            </a:r>
            <a:r>
              <a:rPr sz="1950" b="1" spc="-10" dirty="0">
                <a:solidFill>
                  <a:srgbClr val="2D3A49"/>
                </a:solidFill>
                <a:latin typeface="Calibri"/>
                <a:cs typeface="Calibri"/>
              </a:rPr>
              <a:t>$</a:t>
            </a:r>
            <a:r>
              <a:rPr lang="en-US" sz="1950" b="1" spc="-10" dirty="0">
                <a:solidFill>
                  <a:srgbClr val="2D3A49"/>
                </a:solidFill>
                <a:latin typeface="Calibri"/>
                <a:cs typeface="Calibri"/>
              </a:rPr>
              <a:t>5,010,461</a:t>
            </a:r>
          </a:p>
          <a:p>
            <a:pPr marL="767080" indent="-377825">
              <a:lnSpc>
                <a:spcPct val="100000"/>
              </a:lnSpc>
              <a:buAutoNum type="arabicPeriod"/>
              <a:tabLst>
                <a:tab pos="767080" algn="l"/>
                <a:tab pos="767715" algn="l"/>
              </a:tabLst>
            </a:pPr>
            <a:r>
              <a:rPr lang="en-US" sz="1950" spc="-10" dirty="0">
                <a:solidFill>
                  <a:srgbClr val="2D3A49"/>
                </a:solidFill>
                <a:latin typeface="Calibri"/>
                <a:cs typeface="Calibri"/>
              </a:rPr>
              <a:t>Average project size = </a:t>
            </a:r>
            <a:r>
              <a:rPr lang="en-US" sz="1950" b="1" spc="-10" dirty="0">
                <a:solidFill>
                  <a:srgbClr val="2D3A49"/>
                </a:solidFill>
                <a:latin typeface="Calibri"/>
                <a:cs typeface="Calibri"/>
              </a:rPr>
              <a:t>47 units</a:t>
            </a:r>
            <a:endParaRPr sz="1650" dirty="0">
              <a:latin typeface="Calibri"/>
              <a:cs typeface="Calibri"/>
            </a:endParaRPr>
          </a:p>
          <a:p>
            <a:pPr marL="767080" indent="-377825">
              <a:lnSpc>
                <a:spcPct val="100000"/>
              </a:lnSpc>
              <a:spcBef>
                <a:spcPts val="675"/>
              </a:spcBef>
              <a:buAutoNum type="arabicPeriod"/>
              <a:tabLst>
                <a:tab pos="767080" algn="l"/>
                <a:tab pos="767715" algn="l"/>
              </a:tabLst>
            </a:pPr>
            <a:r>
              <a:rPr lang="en-US" sz="1950" dirty="0">
                <a:solidFill>
                  <a:srgbClr val="2D3A49"/>
                </a:solidFill>
                <a:latin typeface="Calibri"/>
                <a:cs typeface="Calibri"/>
              </a:rPr>
              <a:t>Average number of units below 120% AMI = </a:t>
            </a:r>
            <a:r>
              <a:rPr lang="en-US" sz="1950" b="1" dirty="0">
                <a:solidFill>
                  <a:srgbClr val="2D3A49"/>
                </a:solidFill>
                <a:latin typeface="Calibri"/>
                <a:cs typeface="Calibri"/>
              </a:rPr>
              <a:t>24 units</a:t>
            </a:r>
          </a:p>
          <a:p>
            <a:pPr marL="767080" indent="-377825">
              <a:lnSpc>
                <a:spcPct val="100000"/>
              </a:lnSpc>
              <a:spcBef>
                <a:spcPts val="675"/>
              </a:spcBef>
              <a:buAutoNum type="arabicPeriod"/>
              <a:tabLst>
                <a:tab pos="767080" algn="l"/>
                <a:tab pos="767715" algn="l"/>
              </a:tabLst>
            </a:pPr>
            <a:r>
              <a:rPr lang="en-US" sz="1950" spc="-20" dirty="0">
                <a:solidFill>
                  <a:srgbClr val="2D3A49"/>
                </a:solidFill>
                <a:latin typeface="Calibri"/>
                <a:cs typeface="Calibri"/>
              </a:rPr>
              <a:t>Average </a:t>
            </a:r>
            <a:r>
              <a:rPr sz="1950" spc="-20" dirty="0">
                <a:solidFill>
                  <a:srgbClr val="2D3A49"/>
                </a:solidFill>
                <a:latin typeface="Calibri"/>
                <a:cs typeface="Calibri"/>
              </a:rPr>
              <a:t>Total </a:t>
            </a:r>
            <a:r>
              <a:rPr sz="1950" dirty="0">
                <a:solidFill>
                  <a:srgbClr val="2D3A49"/>
                </a:solidFill>
                <a:latin typeface="Calibri"/>
                <a:cs typeface="Calibri"/>
              </a:rPr>
              <a:t>Development</a:t>
            </a:r>
            <a:r>
              <a:rPr sz="1950" spc="15" dirty="0">
                <a:solidFill>
                  <a:srgbClr val="2D3A49"/>
                </a:solidFill>
                <a:latin typeface="Calibri"/>
                <a:cs typeface="Calibri"/>
              </a:rPr>
              <a:t> </a:t>
            </a:r>
            <a:r>
              <a:rPr sz="1950" dirty="0">
                <a:solidFill>
                  <a:srgbClr val="2D3A49"/>
                </a:solidFill>
                <a:latin typeface="Calibri"/>
                <a:cs typeface="Calibri"/>
              </a:rPr>
              <a:t>Costs</a:t>
            </a:r>
            <a:r>
              <a:rPr sz="1950" spc="-15" dirty="0">
                <a:solidFill>
                  <a:srgbClr val="2D3A49"/>
                </a:solidFill>
                <a:latin typeface="Calibri"/>
                <a:cs typeface="Calibri"/>
              </a:rPr>
              <a:t> </a:t>
            </a:r>
            <a:r>
              <a:rPr sz="1950" dirty="0">
                <a:solidFill>
                  <a:srgbClr val="2D3A49"/>
                </a:solidFill>
                <a:latin typeface="Calibri"/>
                <a:cs typeface="Calibri"/>
              </a:rPr>
              <a:t>=</a:t>
            </a:r>
            <a:r>
              <a:rPr sz="1950" spc="15" dirty="0">
                <a:solidFill>
                  <a:srgbClr val="2D3A49"/>
                </a:solidFill>
                <a:latin typeface="Calibri"/>
                <a:cs typeface="Calibri"/>
              </a:rPr>
              <a:t> </a:t>
            </a:r>
            <a:r>
              <a:rPr sz="1950" b="1" dirty="0">
                <a:solidFill>
                  <a:srgbClr val="2D3A49"/>
                </a:solidFill>
                <a:latin typeface="Calibri"/>
                <a:cs typeface="Calibri"/>
              </a:rPr>
              <a:t>$</a:t>
            </a:r>
            <a:r>
              <a:rPr lang="en-US" sz="1950" b="1" dirty="0">
                <a:solidFill>
                  <a:srgbClr val="2D3A49"/>
                </a:solidFill>
                <a:latin typeface="Calibri"/>
                <a:cs typeface="Calibri"/>
              </a:rPr>
              <a:t>15,072,043</a:t>
            </a:r>
            <a:endParaRPr sz="1950" dirty="0">
              <a:latin typeface="Calibri"/>
              <a:cs typeface="Calibri"/>
            </a:endParaRPr>
          </a:p>
        </p:txBody>
      </p:sp>
      <p:sp>
        <p:nvSpPr>
          <p:cNvPr id="5" name="object 5">
            <a:extLst>
              <a:ext uri="{FF2B5EF4-FFF2-40B4-BE49-F238E27FC236}">
                <a16:creationId xmlns:a16="http://schemas.microsoft.com/office/drawing/2014/main" id="{568458C2-9611-4F8E-A5D6-9FF5771DF62D}"/>
              </a:ext>
            </a:extLst>
          </p:cNvPr>
          <p:cNvSpPr txBox="1">
            <a:spLocks noGrp="1"/>
          </p:cNvSpPr>
          <p:nvPr>
            <p:ph type="ftr" sz="quarter" idx="5"/>
          </p:nvPr>
        </p:nvSpPr>
        <p:spPr>
          <a:prstGeom prst="rect">
            <a:avLst/>
          </a:prstGeom>
        </p:spPr>
        <p:txBody>
          <a:bodyPr vert="horz" wrap="square" lIns="0" tIns="13970" rIns="0" bIns="0" rtlCol="0">
            <a:spAutoFit/>
          </a:body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4" name="object 4">
            <a:extLst>
              <a:ext uri="{FF2B5EF4-FFF2-40B4-BE49-F238E27FC236}">
                <a16:creationId xmlns:a16="http://schemas.microsoft.com/office/drawing/2014/main" id="{9E5915CB-6162-42DB-E54A-F01065381CD9}"/>
              </a:ext>
            </a:extLst>
          </p:cNvPr>
          <p:cNvSpPr txBox="1">
            <a:spLocks noGrp="1"/>
          </p:cNvSpPr>
          <p:nvPr>
            <p:ph type="title"/>
          </p:nvPr>
        </p:nvSpPr>
        <p:spPr>
          <a:prstGeom prst="rect">
            <a:avLst/>
          </a:prstGeom>
        </p:spPr>
        <p:txBody>
          <a:bodyPr vert="horz" wrap="square" lIns="0" tIns="246507" rIns="0" bIns="0" rtlCol="0">
            <a:spAutoFit/>
          </a:bodyPr>
          <a:lstStyle/>
          <a:p>
            <a:pPr marL="12700">
              <a:lnSpc>
                <a:spcPct val="100000"/>
              </a:lnSpc>
              <a:spcBef>
                <a:spcPts val="105"/>
              </a:spcBef>
            </a:pPr>
            <a:r>
              <a:rPr lang="en-US" spc="-10" dirty="0">
                <a:solidFill>
                  <a:srgbClr val="DA4731"/>
                </a:solidFill>
              </a:rPr>
              <a:t>2025 </a:t>
            </a:r>
            <a:r>
              <a:rPr spc="-10" dirty="0">
                <a:solidFill>
                  <a:srgbClr val="DA4731"/>
                </a:solidFill>
              </a:rPr>
              <a:t>Updates</a:t>
            </a:r>
            <a:r>
              <a:rPr lang="en-US" spc="-10" dirty="0">
                <a:solidFill>
                  <a:srgbClr val="DA4731"/>
                </a:solidFill>
              </a:rPr>
              <a:t>, so far…</a:t>
            </a:r>
            <a:endParaRPr spc="-10" dirty="0">
              <a:solidFill>
                <a:srgbClr val="DA4731"/>
              </a:solidFill>
            </a:endParaRPr>
          </a:p>
        </p:txBody>
      </p:sp>
    </p:spTree>
    <p:extLst>
      <p:ext uri="{BB962C8B-B14F-4D97-AF65-F5344CB8AC3E}">
        <p14:creationId xmlns:p14="http://schemas.microsoft.com/office/powerpoint/2010/main" val="241856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B43EF9-42FD-6870-0327-1E14103C9DFE}"/>
            </a:ext>
          </a:extLst>
        </p:cNvPr>
        <p:cNvGrpSpPr/>
        <p:nvPr/>
      </p:nvGrpSpPr>
      <p:grpSpPr>
        <a:xfrm>
          <a:off x="0" y="0"/>
          <a:ext cx="0" cy="0"/>
          <a:chOff x="0" y="0"/>
          <a:chExt cx="0" cy="0"/>
        </a:xfrm>
      </p:grpSpPr>
      <p:sp>
        <p:nvSpPr>
          <p:cNvPr id="9" name="object 9">
            <a:extLst>
              <a:ext uri="{FF2B5EF4-FFF2-40B4-BE49-F238E27FC236}">
                <a16:creationId xmlns:a16="http://schemas.microsoft.com/office/drawing/2014/main" id="{3F721DB6-CC65-74D3-5655-1BEA254CC191}"/>
              </a:ext>
            </a:extLst>
          </p:cNvPr>
          <p:cNvSpPr txBox="1">
            <a:spLocks noGrp="1"/>
          </p:cNvSpPr>
          <p:nvPr>
            <p:ph type="ftr" sz="quarter" idx="5"/>
          </p:nvPr>
        </p:nvSpPr>
        <p:spPr>
          <a:prstGeom prst="rect">
            <a:avLst/>
          </a:prstGeom>
        </p:spPr>
        <p:txBody>
          <a:bodyPr vert="horz" wrap="square" lIns="0" tIns="13970" rIns="0" bIns="0" rtlCol="0">
            <a:spAutoFit/>
          </a:bodyPr>
          <a:lstStyle/>
          <a:p>
            <a:pPr marL="12700" marR="0" lvl="0" indent="0" defTabSz="914400" eaLnBrk="1" fontAlgn="auto" latinLnBrk="0" hangingPunct="1">
              <a:lnSpc>
                <a:spcPct val="100000"/>
              </a:lnSpc>
              <a:spcBef>
                <a:spcPts val="110"/>
              </a:spcBef>
              <a:spcAft>
                <a:spcPts val="0"/>
              </a:spcAft>
              <a:buClrTx/>
              <a:buSzTx/>
              <a:buFontTx/>
              <a:buNone/>
              <a:tabLst/>
              <a:defRPr/>
            </a:pPr>
            <a:r>
              <a:rPr kumimoji="0" sz="900" b="0" i="0" u="none" strike="noStrike" kern="0" cap="none" spc="210" normalizeH="0" baseline="0" noProof="0" dirty="0">
                <a:ln>
                  <a:noFill/>
                </a:ln>
                <a:solidFill>
                  <a:srgbClr val="2D3A49"/>
                </a:solidFill>
                <a:effectLst/>
                <a:uLnTx/>
                <a:uFillTx/>
                <a:latin typeface="Century Gothic"/>
              </a:rPr>
              <a:t>MICHIGA</a:t>
            </a:r>
            <a:r>
              <a:rPr kumimoji="0" sz="900" b="0" i="0" u="none" strike="noStrike" kern="0" cap="none" spc="10" normalizeH="0" baseline="0" noProof="0" dirty="0">
                <a:ln>
                  <a:noFill/>
                </a:ln>
                <a:solidFill>
                  <a:srgbClr val="2D3A49"/>
                </a:solidFill>
                <a:effectLst/>
                <a:uLnTx/>
                <a:uFillTx/>
                <a:latin typeface="Century Gothic"/>
              </a:rPr>
              <a:t> </a:t>
            </a:r>
            <a:r>
              <a:rPr kumimoji="0" sz="900" b="0" i="0" u="none" strike="noStrike" kern="0" cap="none" spc="0" normalizeH="0" baseline="0" noProof="0" dirty="0">
                <a:ln>
                  <a:noFill/>
                </a:ln>
                <a:solidFill>
                  <a:srgbClr val="2D3A49"/>
                </a:solidFill>
                <a:effectLst/>
                <a:uLnTx/>
                <a:uFillTx/>
                <a:latin typeface="Century Gothic"/>
              </a:rPr>
              <a:t>N</a:t>
            </a:r>
            <a:r>
              <a:rPr kumimoji="0" sz="900" b="0" i="0" u="none" strike="noStrike" kern="0" cap="none" spc="-5" normalizeH="0" baseline="0" noProof="0" dirty="0">
                <a:ln>
                  <a:noFill/>
                </a:ln>
                <a:solidFill>
                  <a:srgbClr val="2D3A49"/>
                </a:solidFill>
                <a:effectLst/>
                <a:uLnTx/>
                <a:uFillTx/>
                <a:latin typeface="Century Gothic"/>
              </a:rPr>
              <a:t> </a:t>
            </a:r>
            <a:r>
              <a:rPr kumimoji="0" sz="900" b="0" i="0" u="none" strike="noStrike" kern="0" cap="none" spc="0" normalizeH="0" baseline="0" noProof="0" dirty="0">
                <a:ln>
                  <a:noFill/>
                </a:ln>
                <a:solidFill>
                  <a:srgbClr val="2D3A49"/>
                </a:solidFill>
                <a:effectLst/>
                <a:uLnTx/>
                <a:uFillTx/>
                <a:latin typeface="Century Gothic"/>
              </a:rPr>
              <a:t>.</a:t>
            </a:r>
            <a:r>
              <a:rPr kumimoji="0" sz="900" b="0" i="0" u="none" strike="noStrike" kern="0" cap="none" spc="-15" normalizeH="0" baseline="0" noProof="0" dirty="0">
                <a:ln>
                  <a:noFill/>
                </a:ln>
                <a:solidFill>
                  <a:srgbClr val="2D3A49"/>
                </a:solidFill>
                <a:effectLst/>
                <a:uLnTx/>
                <a:uFillTx/>
                <a:latin typeface="Century Gothic"/>
              </a:rPr>
              <a:t> </a:t>
            </a:r>
            <a:r>
              <a:rPr kumimoji="0" sz="900" b="0" i="0" u="none" strike="noStrike" kern="0" cap="none" spc="0" normalizeH="0" baseline="0" noProof="0" dirty="0">
                <a:ln>
                  <a:noFill/>
                </a:ln>
                <a:solidFill>
                  <a:srgbClr val="2D3A49"/>
                </a:solidFill>
                <a:effectLst/>
                <a:uLnTx/>
                <a:uFillTx/>
                <a:latin typeface="Century Gothic"/>
              </a:rPr>
              <a:t>G</a:t>
            </a:r>
            <a:r>
              <a:rPr kumimoji="0" sz="900" b="0" i="0" u="none" strike="noStrike" kern="0" cap="none" spc="-5" normalizeH="0" baseline="0" noProof="0" dirty="0">
                <a:ln>
                  <a:noFill/>
                </a:ln>
                <a:solidFill>
                  <a:srgbClr val="2D3A49"/>
                </a:solidFill>
                <a:effectLst/>
                <a:uLnTx/>
                <a:uFillTx/>
                <a:latin typeface="Century Gothic"/>
              </a:rPr>
              <a:t> </a:t>
            </a:r>
            <a:r>
              <a:rPr kumimoji="0" sz="900" b="0" i="0" u="none" strike="noStrike" kern="0" cap="none" spc="200" normalizeH="0" baseline="0" noProof="0" dirty="0">
                <a:ln>
                  <a:noFill/>
                </a:ln>
                <a:solidFill>
                  <a:srgbClr val="2D3A49"/>
                </a:solidFill>
                <a:effectLst/>
                <a:uLnTx/>
                <a:uFillTx/>
                <a:latin typeface="Century Gothic"/>
              </a:rPr>
              <a:t>OV/MSHDA </a:t>
            </a:r>
          </a:p>
        </p:txBody>
      </p:sp>
      <p:sp>
        <p:nvSpPr>
          <p:cNvPr id="8" name="object 8">
            <a:extLst>
              <a:ext uri="{FF2B5EF4-FFF2-40B4-BE49-F238E27FC236}">
                <a16:creationId xmlns:a16="http://schemas.microsoft.com/office/drawing/2014/main" id="{FE483879-D7EA-C611-E303-6E8B0393FE22}"/>
              </a:ext>
            </a:extLst>
          </p:cNvPr>
          <p:cNvSpPr txBox="1">
            <a:spLocks noGrp="1"/>
          </p:cNvSpPr>
          <p:nvPr>
            <p:ph type="title"/>
          </p:nvPr>
        </p:nvSpPr>
        <p:spPr>
          <a:prstGeom prst="rect">
            <a:avLst/>
          </a:prstGeom>
        </p:spPr>
        <p:txBody>
          <a:bodyPr vert="horz" wrap="square" lIns="0" tIns="274701" rIns="0" bIns="0" rtlCol="0">
            <a:spAutoFit/>
          </a:bodyPr>
          <a:lstStyle/>
          <a:p>
            <a:pPr marL="18415">
              <a:lnSpc>
                <a:spcPct val="100000"/>
              </a:lnSpc>
              <a:spcBef>
                <a:spcPts val="105"/>
              </a:spcBef>
            </a:pPr>
            <a:r>
              <a:rPr dirty="0"/>
              <a:t>HELPFUL HINT</a:t>
            </a:r>
            <a:r>
              <a:rPr lang="en-US" dirty="0"/>
              <a:t>S</a:t>
            </a:r>
            <a:endParaRPr spc="-50" dirty="0"/>
          </a:p>
        </p:txBody>
      </p:sp>
      <p:sp>
        <p:nvSpPr>
          <p:cNvPr id="4" name="TextBox 3">
            <a:extLst>
              <a:ext uri="{FF2B5EF4-FFF2-40B4-BE49-F238E27FC236}">
                <a16:creationId xmlns:a16="http://schemas.microsoft.com/office/drawing/2014/main" id="{38AA5A10-40EB-09F0-9841-0EC470430B56}"/>
              </a:ext>
            </a:extLst>
          </p:cNvPr>
          <p:cNvSpPr txBox="1"/>
          <p:nvPr/>
        </p:nvSpPr>
        <p:spPr>
          <a:xfrm>
            <a:off x="918209" y="2590800"/>
            <a:ext cx="8382000" cy="3831818"/>
          </a:xfrm>
          <a:prstGeom prst="rect">
            <a:avLst/>
          </a:prstGeom>
          <a:noFill/>
        </p:spPr>
        <p:txBody>
          <a:bodyPr wrap="square" rtlCol="0">
            <a:spAutoFit/>
          </a:bodyPr>
          <a:lstStyle/>
          <a:p>
            <a:pPr marL="342900" indent="-342900">
              <a:buFont typeface="+mj-lt"/>
              <a:buAutoNum type="arabicPeriod"/>
            </a:pPr>
            <a:r>
              <a:rPr lang="en-US" sz="2300" dirty="0">
                <a:solidFill>
                  <a:srgbClr val="2D3A49"/>
                </a:solidFill>
                <a:latin typeface="Calibri"/>
                <a:cs typeface="Calibri"/>
              </a:rPr>
              <a:t>When submitting a written letter requesting formal approval, please DO NOT indicate in your letter that the submission is incomplete. This will result in an automatic rejection.</a:t>
            </a:r>
          </a:p>
          <a:p>
            <a:pPr marL="342900" indent="-342900">
              <a:buFont typeface="+mj-lt"/>
              <a:buAutoNum type="arabicPeriod"/>
            </a:pPr>
            <a:endParaRPr lang="en-US" sz="2300" dirty="0">
              <a:solidFill>
                <a:srgbClr val="2D3A49"/>
              </a:solidFill>
              <a:latin typeface="Calibri"/>
              <a:cs typeface="Calibri"/>
            </a:endParaRPr>
          </a:p>
          <a:p>
            <a:pPr marL="342900" indent="-342900">
              <a:buFont typeface="+mj-lt"/>
              <a:buAutoNum type="arabicPeriod"/>
            </a:pPr>
            <a:r>
              <a:rPr lang="en-US" sz="2300" dirty="0">
                <a:solidFill>
                  <a:srgbClr val="2D3A49"/>
                </a:solidFill>
                <a:latin typeface="Calibri"/>
                <a:cs typeface="Calibri"/>
              </a:rPr>
              <a:t>The Development Cost Budget (Sources/Uses) must be included with the submission from the BRA to verify activities are required for the project.</a:t>
            </a:r>
          </a:p>
          <a:p>
            <a:pPr marL="342900" indent="-342900">
              <a:buFont typeface="+mj-lt"/>
              <a:buAutoNum type="arabicPeriod"/>
            </a:pPr>
            <a:endParaRPr lang="en-US" sz="2300" dirty="0">
              <a:solidFill>
                <a:srgbClr val="2D3A49"/>
              </a:solidFill>
              <a:latin typeface="Calibri"/>
              <a:cs typeface="Calibri"/>
            </a:endParaRPr>
          </a:p>
          <a:p>
            <a:pPr marL="342900" indent="-342900">
              <a:buFont typeface="+mj-lt"/>
              <a:buAutoNum type="arabicPeriod"/>
            </a:pPr>
            <a:r>
              <a:rPr lang="en-US" sz="2300" dirty="0">
                <a:solidFill>
                  <a:srgbClr val="2D3A49"/>
                </a:solidFill>
                <a:latin typeface="Calibri"/>
                <a:cs typeface="Calibri"/>
              </a:rPr>
              <a:t>Work Plan Preparation activity CANNOT exceed $30,000.</a:t>
            </a:r>
          </a:p>
          <a:p>
            <a:pPr marL="342900" indent="-342900">
              <a:buFont typeface="+mj-lt"/>
              <a:buAutoNum type="arabicPeriod"/>
            </a:pPr>
            <a:endParaRPr lang="en-US" sz="1800" dirty="0">
              <a:latin typeface="Calibri"/>
              <a:cs typeface="Calibri"/>
            </a:endParaRPr>
          </a:p>
          <a:p>
            <a:pPr marL="342900" indent="-342900">
              <a:buFont typeface="+mj-lt"/>
              <a:buAutoNum type="arabicPeriod"/>
            </a:pPr>
            <a:endParaRPr lang="en-US" dirty="0"/>
          </a:p>
        </p:txBody>
      </p:sp>
    </p:spTree>
    <p:extLst>
      <p:ext uri="{BB962C8B-B14F-4D97-AF65-F5344CB8AC3E}">
        <p14:creationId xmlns:p14="http://schemas.microsoft.com/office/powerpoint/2010/main" val="2967941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334505" y="3160014"/>
            <a:ext cx="529590" cy="359410"/>
          </a:xfrm>
          <a:prstGeom prst="rect">
            <a:avLst/>
          </a:prstGeom>
          <a:solidFill>
            <a:srgbClr val="FFFF00"/>
          </a:solidFill>
        </p:spPr>
        <p:txBody>
          <a:bodyPr vert="horz" wrap="square" lIns="0" tIns="0" rIns="0" bIns="0" rtlCol="0">
            <a:spAutoFit/>
          </a:bodyPr>
          <a:lstStyle/>
          <a:p>
            <a:pPr>
              <a:lnSpc>
                <a:spcPts val="2675"/>
              </a:lnSpc>
            </a:pPr>
            <a:r>
              <a:rPr sz="2300" b="1" spc="-25" dirty="0">
                <a:solidFill>
                  <a:srgbClr val="2D3A49"/>
                </a:solidFill>
                <a:latin typeface="Calibri"/>
                <a:cs typeface="Calibri"/>
              </a:rPr>
              <a:t>may</a:t>
            </a:r>
            <a:endParaRPr sz="2300">
              <a:latin typeface="Calibri"/>
              <a:cs typeface="Calibri"/>
            </a:endParaRPr>
          </a:p>
        </p:txBody>
      </p:sp>
      <p:sp>
        <p:nvSpPr>
          <p:cNvPr id="6" name="object 6"/>
          <p:cNvSpPr txBox="1">
            <a:spLocks noGrp="1"/>
          </p:cNvSpPr>
          <p:nvPr>
            <p:ph type="ftr" sz="quarter" idx="5"/>
          </p:nvPr>
        </p:nvSpPr>
        <p:spPr>
          <a:prstGeom prst="rect">
            <a:avLst/>
          </a:prstGeom>
        </p:spPr>
        <p:txBody>
          <a:bodyPr vert="horz" wrap="square" lIns="0" tIns="13970" rIns="0" bIns="0" rtlCol="0">
            <a:spAutoFit/>
          </a:body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3" name="object 3"/>
          <p:cNvSpPr txBox="1"/>
          <p:nvPr/>
        </p:nvSpPr>
        <p:spPr>
          <a:xfrm>
            <a:off x="754633" y="2393151"/>
            <a:ext cx="7404100" cy="1119505"/>
          </a:xfrm>
          <a:prstGeom prst="rect">
            <a:avLst/>
          </a:prstGeom>
        </p:spPr>
        <p:txBody>
          <a:bodyPr vert="horz" wrap="square" lIns="0" tIns="198755" rIns="0" bIns="0" rtlCol="0">
            <a:spAutoFit/>
          </a:bodyPr>
          <a:lstStyle/>
          <a:p>
            <a:pPr marL="12700">
              <a:lnSpc>
                <a:spcPct val="100000"/>
              </a:lnSpc>
              <a:spcBef>
                <a:spcPts val="1565"/>
              </a:spcBef>
            </a:pPr>
            <a:r>
              <a:rPr sz="2600" b="1" dirty="0">
                <a:solidFill>
                  <a:srgbClr val="2D3A49"/>
                </a:solidFill>
                <a:latin typeface="Calibri"/>
                <a:cs typeface="Calibri"/>
              </a:rPr>
              <a:t>Environmental</a:t>
            </a:r>
            <a:r>
              <a:rPr sz="2600" b="1" spc="5" dirty="0">
                <a:solidFill>
                  <a:srgbClr val="2D3A49"/>
                </a:solidFill>
                <a:latin typeface="Calibri"/>
                <a:cs typeface="Calibri"/>
              </a:rPr>
              <a:t> </a:t>
            </a:r>
            <a:r>
              <a:rPr sz="2600" b="1" spc="-10" dirty="0">
                <a:solidFill>
                  <a:srgbClr val="2D3A49"/>
                </a:solidFill>
                <a:latin typeface="Calibri"/>
                <a:cs typeface="Calibri"/>
              </a:rPr>
              <a:t>Standards</a:t>
            </a:r>
            <a:r>
              <a:rPr sz="2600" spc="-10" dirty="0">
                <a:solidFill>
                  <a:srgbClr val="2D3A49"/>
                </a:solidFill>
                <a:latin typeface="Calibri"/>
                <a:cs typeface="Calibri"/>
              </a:rPr>
              <a:t>:</a:t>
            </a:r>
            <a:endParaRPr sz="2600">
              <a:latin typeface="Calibri"/>
              <a:cs typeface="Calibri"/>
            </a:endParaRPr>
          </a:p>
          <a:p>
            <a:pPr marL="247650" indent="-235585">
              <a:lnSpc>
                <a:spcPct val="100000"/>
              </a:lnSpc>
              <a:spcBef>
                <a:spcPts val="1265"/>
              </a:spcBef>
              <a:buFont typeface="Arial"/>
              <a:buChar char="•"/>
              <a:tabLst>
                <a:tab pos="247650" algn="l"/>
                <a:tab pos="248285" algn="l"/>
                <a:tab pos="6163310" algn="l"/>
              </a:tabLst>
            </a:pPr>
            <a:r>
              <a:rPr sz="2300" dirty="0">
                <a:solidFill>
                  <a:srgbClr val="2D3A49"/>
                </a:solidFill>
                <a:latin typeface="Calibri"/>
                <a:cs typeface="Calibri"/>
              </a:rPr>
              <a:t>A</a:t>
            </a:r>
            <a:r>
              <a:rPr sz="2300" spc="-35" dirty="0">
                <a:solidFill>
                  <a:srgbClr val="2D3A49"/>
                </a:solidFill>
                <a:latin typeface="Calibri"/>
                <a:cs typeface="Calibri"/>
              </a:rPr>
              <a:t> </a:t>
            </a:r>
            <a:r>
              <a:rPr sz="2300" dirty="0">
                <a:solidFill>
                  <a:srgbClr val="2D3A49"/>
                </a:solidFill>
                <a:latin typeface="Calibri"/>
                <a:cs typeface="Calibri"/>
              </a:rPr>
              <a:t>proposed</a:t>
            </a:r>
            <a:r>
              <a:rPr sz="2300" spc="-35" dirty="0">
                <a:solidFill>
                  <a:srgbClr val="2D3A49"/>
                </a:solidFill>
                <a:latin typeface="Calibri"/>
                <a:cs typeface="Calibri"/>
              </a:rPr>
              <a:t> </a:t>
            </a:r>
            <a:r>
              <a:rPr sz="2300" dirty="0">
                <a:solidFill>
                  <a:srgbClr val="2D3A49"/>
                </a:solidFill>
                <a:latin typeface="Calibri"/>
                <a:cs typeface="Calibri"/>
              </a:rPr>
              <a:t>housing</a:t>
            </a:r>
            <a:r>
              <a:rPr sz="2300" spc="-40" dirty="0">
                <a:solidFill>
                  <a:srgbClr val="2D3A49"/>
                </a:solidFill>
                <a:latin typeface="Calibri"/>
                <a:cs typeface="Calibri"/>
              </a:rPr>
              <a:t> </a:t>
            </a:r>
            <a:r>
              <a:rPr sz="2300" dirty="0">
                <a:solidFill>
                  <a:srgbClr val="2D3A49"/>
                </a:solidFill>
                <a:latin typeface="Calibri"/>
                <a:cs typeface="Calibri"/>
              </a:rPr>
              <a:t>development</a:t>
            </a:r>
            <a:r>
              <a:rPr sz="2300" spc="-45" dirty="0">
                <a:solidFill>
                  <a:srgbClr val="2D3A49"/>
                </a:solidFill>
                <a:latin typeface="Calibri"/>
                <a:cs typeface="Calibri"/>
              </a:rPr>
              <a:t> </a:t>
            </a:r>
            <a:r>
              <a:rPr sz="2300" dirty="0">
                <a:solidFill>
                  <a:srgbClr val="2D3A49"/>
                </a:solidFill>
                <a:latin typeface="Calibri"/>
                <a:cs typeface="Calibri"/>
              </a:rPr>
              <a:t>work</a:t>
            </a:r>
            <a:r>
              <a:rPr sz="2300" spc="-30" dirty="0">
                <a:solidFill>
                  <a:srgbClr val="2D3A49"/>
                </a:solidFill>
                <a:latin typeface="Calibri"/>
                <a:cs typeface="Calibri"/>
              </a:rPr>
              <a:t> </a:t>
            </a:r>
            <a:r>
              <a:rPr sz="2300" spc="-20" dirty="0">
                <a:solidFill>
                  <a:srgbClr val="2D3A49"/>
                </a:solidFill>
                <a:latin typeface="Calibri"/>
                <a:cs typeface="Calibri"/>
              </a:rPr>
              <a:t>plan</a:t>
            </a:r>
            <a:r>
              <a:rPr sz="2300" dirty="0">
                <a:solidFill>
                  <a:srgbClr val="2D3A49"/>
                </a:solidFill>
                <a:latin typeface="Calibri"/>
                <a:cs typeface="Calibri"/>
              </a:rPr>
              <a:t>	include</a:t>
            </a:r>
            <a:r>
              <a:rPr sz="2300" spc="-20" dirty="0">
                <a:solidFill>
                  <a:srgbClr val="2D3A49"/>
                </a:solidFill>
                <a:latin typeface="Calibri"/>
                <a:cs typeface="Calibri"/>
              </a:rPr>
              <a:t> </a:t>
            </a:r>
            <a:r>
              <a:rPr sz="2300" spc="-25" dirty="0">
                <a:solidFill>
                  <a:srgbClr val="2D3A49"/>
                </a:solidFill>
                <a:latin typeface="Calibri"/>
                <a:cs typeface="Calibri"/>
              </a:rPr>
              <a:t>an</a:t>
            </a:r>
            <a:endParaRPr sz="2300">
              <a:latin typeface="Calibri"/>
              <a:cs typeface="Calibri"/>
            </a:endParaRPr>
          </a:p>
        </p:txBody>
      </p:sp>
      <p:sp>
        <p:nvSpPr>
          <p:cNvPr id="4" name="object 4"/>
          <p:cNvSpPr txBox="1"/>
          <p:nvPr/>
        </p:nvSpPr>
        <p:spPr>
          <a:xfrm>
            <a:off x="754633" y="3452108"/>
            <a:ext cx="8341359" cy="2822567"/>
          </a:xfrm>
          <a:prstGeom prst="rect">
            <a:avLst/>
          </a:prstGeom>
        </p:spPr>
        <p:txBody>
          <a:bodyPr vert="horz" wrap="square" lIns="0" tIns="52069" rIns="0" bIns="0" rtlCol="0">
            <a:spAutoFit/>
          </a:bodyPr>
          <a:lstStyle/>
          <a:p>
            <a:pPr marL="247650" marR="267970">
              <a:lnSpc>
                <a:spcPts val="2500"/>
              </a:lnSpc>
              <a:spcBef>
                <a:spcPts val="409"/>
              </a:spcBef>
            </a:pPr>
            <a:r>
              <a:rPr sz="2300" spc="-10" dirty="0">
                <a:solidFill>
                  <a:srgbClr val="2D3A49"/>
                </a:solidFill>
                <a:latin typeface="Calibri"/>
                <a:cs typeface="Calibri"/>
              </a:rPr>
              <a:t>environmental</a:t>
            </a:r>
            <a:r>
              <a:rPr sz="2300" spc="-60" dirty="0">
                <a:solidFill>
                  <a:srgbClr val="2D3A49"/>
                </a:solidFill>
                <a:latin typeface="Calibri"/>
                <a:cs typeface="Calibri"/>
              </a:rPr>
              <a:t> </a:t>
            </a:r>
            <a:r>
              <a:rPr sz="2300" dirty="0">
                <a:solidFill>
                  <a:srgbClr val="2D3A49"/>
                </a:solidFill>
                <a:latin typeface="Calibri"/>
                <a:cs typeface="Calibri"/>
              </a:rPr>
              <a:t>review</a:t>
            </a:r>
            <a:r>
              <a:rPr sz="2300" spc="-55" dirty="0">
                <a:solidFill>
                  <a:srgbClr val="2D3A49"/>
                </a:solidFill>
                <a:latin typeface="Calibri"/>
                <a:cs typeface="Calibri"/>
              </a:rPr>
              <a:t> </a:t>
            </a:r>
            <a:r>
              <a:rPr sz="2300" dirty="0">
                <a:solidFill>
                  <a:srgbClr val="2D3A49"/>
                </a:solidFill>
                <a:latin typeface="Calibri"/>
                <a:cs typeface="Calibri"/>
              </a:rPr>
              <a:t>that</a:t>
            </a:r>
            <a:r>
              <a:rPr sz="2300" spc="-40" dirty="0">
                <a:solidFill>
                  <a:srgbClr val="2D3A49"/>
                </a:solidFill>
                <a:latin typeface="Calibri"/>
                <a:cs typeface="Calibri"/>
              </a:rPr>
              <a:t> </a:t>
            </a:r>
            <a:r>
              <a:rPr sz="2300" dirty="0">
                <a:solidFill>
                  <a:srgbClr val="2D3A49"/>
                </a:solidFill>
                <a:latin typeface="Calibri"/>
                <a:cs typeface="Calibri"/>
              </a:rPr>
              <a:t>meets</a:t>
            </a:r>
            <a:r>
              <a:rPr sz="2300" spc="-55" dirty="0">
                <a:solidFill>
                  <a:srgbClr val="2D3A49"/>
                </a:solidFill>
                <a:latin typeface="Calibri"/>
                <a:cs typeface="Calibri"/>
              </a:rPr>
              <a:t> </a:t>
            </a:r>
            <a:r>
              <a:rPr sz="2300" spc="-25" dirty="0">
                <a:solidFill>
                  <a:srgbClr val="2D3A49"/>
                </a:solidFill>
                <a:latin typeface="Calibri"/>
                <a:cs typeface="Calibri"/>
              </a:rPr>
              <a:t>MSHDA’s</a:t>
            </a:r>
            <a:r>
              <a:rPr sz="2300" spc="-20" dirty="0">
                <a:solidFill>
                  <a:srgbClr val="2D3A49"/>
                </a:solidFill>
                <a:latin typeface="Calibri"/>
                <a:cs typeface="Calibri"/>
              </a:rPr>
              <a:t> </a:t>
            </a:r>
            <a:r>
              <a:rPr sz="2300" spc="-10" dirty="0">
                <a:solidFill>
                  <a:srgbClr val="2D3A49"/>
                </a:solidFill>
                <a:latin typeface="Calibri"/>
                <a:cs typeface="Calibri"/>
              </a:rPr>
              <a:t>Environmental</a:t>
            </a:r>
            <a:r>
              <a:rPr sz="2300" spc="-45" dirty="0">
                <a:solidFill>
                  <a:srgbClr val="2D3A49"/>
                </a:solidFill>
                <a:latin typeface="Calibri"/>
                <a:cs typeface="Calibri"/>
              </a:rPr>
              <a:t> </a:t>
            </a:r>
            <a:r>
              <a:rPr sz="2300" spc="-10" dirty="0">
                <a:solidFill>
                  <a:srgbClr val="2D3A49"/>
                </a:solidFill>
                <a:latin typeface="Calibri"/>
                <a:cs typeface="Calibri"/>
              </a:rPr>
              <a:t>Review </a:t>
            </a:r>
            <a:r>
              <a:rPr sz="2300" dirty="0">
                <a:solidFill>
                  <a:srgbClr val="2D3A49"/>
                </a:solidFill>
                <a:latin typeface="Calibri"/>
                <a:cs typeface="Calibri"/>
              </a:rPr>
              <a:t>Requirements</a:t>
            </a:r>
            <a:r>
              <a:rPr sz="2300" spc="-50" dirty="0">
                <a:solidFill>
                  <a:srgbClr val="2D3A49"/>
                </a:solidFill>
                <a:latin typeface="Calibri"/>
                <a:cs typeface="Calibri"/>
              </a:rPr>
              <a:t> </a:t>
            </a:r>
            <a:r>
              <a:rPr sz="2300" dirty="0">
                <a:solidFill>
                  <a:srgbClr val="2D3A49"/>
                </a:solidFill>
                <a:latin typeface="Calibri"/>
                <a:cs typeface="Calibri"/>
              </a:rPr>
              <a:t>–</a:t>
            </a:r>
            <a:r>
              <a:rPr sz="2300" spc="-40" dirty="0">
                <a:solidFill>
                  <a:srgbClr val="2D3A49"/>
                </a:solidFill>
                <a:latin typeface="Calibri"/>
                <a:cs typeface="Calibri"/>
              </a:rPr>
              <a:t> </a:t>
            </a:r>
            <a:r>
              <a:rPr sz="2300" dirty="0">
                <a:solidFill>
                  <a:srgbClr val="2D3A49"/>
                </a:solidFill>
                <a:latin typeface="Calibri"/>
                <a:cs typeface="Calibri"/>
              </a:rPr>
              <a:t>but</a:t>
            </a:r>
            <a:r>
              <a:rPr sz="2300" spc="-25" dirty="0">
                <a:solidFill>
                  <a:srgbClr val="2D3A49"/>
                </a:solidFill>
                <a:latin typeface="Calibri"/>
                <a:cs typeface="Calibri"/>
              </a:rPr>
              <a:t> </a:t>
            </a:r>
            <a:r>
              <a:rPr sz="2300" dirty="0">
                <a:solidFill>
                  <a:srgbClr val="2D3A49"/>
                </a:solidFill>
                <a:latin typeface="Calibri"/>
                <a:cs typeface="Calibri"/>
              </a:rPr>
              <a:t>is</a:t>
            </a:r>
            <a:r>
              <a:rPr sz="2300" spc="-45" dirty="0">
                <a:solidFill>
                  <a:srgbClr val="2D3A49"/>
                </a:solidFill>
                <a:latin typeface="Calibri"/>
                <a:cs typeface="Calibri"/>
              </a:rPr>
              <a:t> </a:t>
            </a:r>
            <a:r>
              <a:rPr sz="2300" dirty="0">
                <a:solidFill>
                  <a:srgbClr val="2D3A49"/>
                </a:solidFill>
                <a:latin typeface="Calibri"/>
                <a:cs typeface="Calibri"/>
              </a:rPr>
              <a:t>NOT</a:t>
            </a:r>
            <a:r>
              <a:rPr sz="2300" spc="-40" dirty="0">
                <a:solidFill>
                  <a:srgbClr val="2D3A49"/>
                </a:solidFill>
                <a:latin typeface="Calibri"/>
                <a:cs typeface="Calibri"/>
              </a:rPr>
              <a:t> </a:t>
            </a:r>
            <a:r>
              <a:rPr sz="2300" spc="-10" dirty="0">
                <a:solidFill>
                  <a:srgbClr val="2D3A49"/>
                </a:solidFill>
                <a:latin typeface="Calibri"/>
                <a:cs typeface="Calibri"/>
              </a:rPr>
              <a:t>REQUIRED</a:t>
            </a:r>
            <a:endParaRPr lang="en-US" sz="2300" spc="-10" dirty="0">
              <a:solidFill>
                <a:srgbClr val="2D3A49"/>
              </a:solidFill>
              <a:latin typeface="Calibri"/>
              <a:cs typeface="Calibri"/>
            </a:endParaRPr>
          </a:p>
          <a:p>
            <a:pPr marL="247650" marR="267970">
              <a:lnSpc>
                <a:spcPts val="2500"/>
              </a:lnSpc>
              <a:spcBef>
                <a:spcPts val="409"/>
              </a:spcBef>
            </a:pPr>
            <a:endParaRPr sz="2300" dirty="0">
              <a:latin typeface="Calibri"/>
              <a:cs typeface="Calibri"/>
            </a:endParaRPr>
          </a:p>
          <a:p>
            <a:pPr marL="247650" marR="544195" indent="-235585">
              <a:lnSpc>
                <a:spcPts val="2500"/>
              </a:lnSpc>
              <a:spcBef>
                <a:spcPts val="400"/>
              </a:spcBef>
              <a:buFont typeface="Arial"/>
              <a:buChar char="•"/>
              <a:tabLst>
                <a:tab pos="247650" algn="l"/>
                <a:tab pos="248285" algn="l"/>
              </a:tabLst>
            </a:pPr>
            <a:r>
              <a:rPr sz="2300" dirty="0">
                <a:solidFill>
                  <a:srgbClr val="2D3A49"/>
                </a:solidFill>
                <a:latin typeface="Calibri"/>
                <a:cs typeface="Calibri"/>
              </a:rPr>
              <a:t>Utilizing</a:t>
            </a:r>
            <a:r>
              <a:rPr sz="2300" spc="-30" dirty="0">
                <a:solidFill>
                  <a:srgbClr val="2D3A49"/>
                </a:solidFill>
                <a:latin typeface="Calibri"/>
                <a:cs typeface="Calibri"/>
              </a:rPr>
              <a:t> </a:t>
            </a:r>
            <a:r>
              <a:rPr sz="2300" dirty="0">
                <a:solidFill>
                  <a:srgbClr val="2D3A49"/>
                </a:solidFill>
                <a:latin typeface="Calibri"/>
                <a:cs typeface="Calibri"/>
              </a:rPr>
              <a:t>Housing</a:t>
            </a:r>
            <a:r>
              <a:rPr sz="2300" spc="-20" dirty="0">
                <a:solidFill>
                  <a:srgbClr val="2D3A49"/>
                </a:solidFill>
                <a:latin typeface="Calibri"/>
                <a:cs typeface="Calibri"/>
              </a:rPr>
              <a:t> </a:t>
            </a:r>
            <a:r>
              <a:rPr sz="2300" dirty="0">
                <a:solidFill>
                  <a:srgbClr val="2D3A49"/>
                </a:solidFill>
                <a:latin typeface="Calibri"/>
                <a:cs typeface="Calibri"/>
              </a:rPr>
              <a:t>TIF</a:t>
            </a:r>
            <a:r>
              <a:rPr sz="2300" spc="-35" dirty="0">
                <a:solidFill>
                  <a:srgbClr val="2D3A49"/>
                </a:solidFill>
                <a:latin typeface="Calibri"/>
                <a:cs typeface="Calibri"/>
              </a:rPr>
              <a:t> </a:t>
            </a:r>
            <a:r>
              <a:rPr sz="2300" dirty="0">
                <a:solidFill>
                  <a:srgbClr val="2D3A49"/>
                </a:solidFill>
                <a:latin typeface="Calibri"/>
                <a:cs typeface="Calibri"/>
              </a:rPr>
              <a:t>does</a:t>
            </a:r>
            <a:r>
              <a:rPr sz="2300" spc="-25" dirty="0">
                <a:solidFill>
                  <a:srgbClr val="2D3A49"/>
                </a:solidFill>
                <a:latin typeface="Calibri"/>
                <a:cs typeface="Calibri"/>
              </a:rPr>
              <a:t> </a:t>
            </a:r>
            <a:r>
              <a:rPr sz="2300" dirty="0">
                <a:solidFill>
                  <a:srgbClr val="2D3A49"/>
                </a:solidFill>
                <a:latin typeface="Calibri"/>
                <a:cs typeface="Calibri"/>
              </a:rPr>
              <a:t>not</a:t>
            </a:r>
            <a:r>
              <a:rPr sz="2300" spc="-35" dirty="0">
                <a:solidFill>
                  <a:srgbClr val="2D3A49"/>
                </a:solidFill>
                <a:latin typeface="Calibri"/>
                <a:cs typeface="Calibri"/>
              </a:rPr>
              <a:t> </a:t>
            </a:r>
            <a:r>
              <a:rPr sz="2300" dirty="0">
                <a:solidFill>
                  <a:srgbClr val="2D3A49"/>
                </a:solidFill>
                <a:latin typeface="Calibri"/>
                <a:cs typeface="Calibri"/>
              </a:rPr>
              <a:t>automatically</a:t>
            </a:r>
            <a:r>
              <a:rPr sz="2300" spc="-30" dirty="0">
                <a:solidFill>
                  <a:srgbClr val="2D3A49"/>
                </a:solidFill>
                <a:latin typeface="Calibri"/>
                <a:cs typeface="Calibri"/>
              </a:rPr>
              <a:t> </a:t>
            </a:r>
            <a:r>
              <a:rPr sz="2300" dirty="0">
                <a:solidFill>
                  <a:srgbClr val="2D3A49"/>
                </a:solidFill>
                <a:latin typeface="Calibri"/>
                <a:cs typeface="Calibri"/>
              </a:rPr>
              <a:t>trigger</a:t>
            </a:r>
            <a:r>
              <a:rPr sz="2300" spc="-45" dirty="0">
                <a:solidFill>
                  <a:srgbClr val="2D3A49"/>
                </a:solidFill>
                <a:latin typeface="Calibri"/>
                <a:cs typeface="Calibri"/>
              </a:rPr>
              <a:t> </a:t>
            </a:r>
            <a:r>
              <a:rPr sz="2300" dirty="0">
                <a:solidFill>
                  <a:srgbClr val="2D3A49"/>
                </a:solidFill>
                <a:latin typeface="Calibri"/>
                <a:cs typeface="Calibri"/>
              </a:rPr>
              <a:t>a</a:t>
            </a:r>
            <a:r>
              <a:rPr sz="2300" spc="-30" dirty="0">
                <a:solidFill>
                  <a:srgbClr val="2D3A49"/>
                </a:solidFill>
                <a:latin typeface="Calibri"/>
                <a:cs typeface="Calibri"/>
              </a:rPr>
              <a:t> </a:t>
            </a:r>
            <a:r>
              <a:rPr sz="2300" dirty="0">
                <a:solidFill>
                  <a:srgbClr val="2D3A49"/>
                </a:solidFill>
                <a:latin typeface="Calibri"/>
                <a:cs typeface="Calibri"/>
              </a:rPr>
              <a:t>need</a:t>
            </a:r>
            <a:r>
              <a:rPr sz="2300" spc="-35" dirty="0">
                <a:solidFill>
                  <a:srgbClr val="2D3A49"/>
                </a:solidFill>
                <a:latin typeface="Calibri"/>
                <a:cs typeface="Calibri"/>
              </a:rPr>
              <a:t> </a:t>
            </a:r>
            <a:r>
              <a:rPr sz="2300" dirty="0">
                <a:solidFill>
                  <a:srgbClr val="2D3A49"/>
                </a:solidFill>
                <a:latin typeface="Calibri"/>
                <a:cs typeface="Calibri"/>
              </a:rPr>
              <a:t>for</a:t>
            </a:r>
            <a:r>
              <a:rPr sz="2300" spc="-25" dirty="0">
                <a:solidFill>
                  <a:srgbClr val="2D3A49"/>
                </a:solidFill>
                <a:latin typeface="Calibri"/>
                <a:cs typeface="Calibri"/>
              </a:rPr>
              <a:t> </a:t>
            </a:r>
            <a:r>
              <a:rPr sz="2300" spc="-50" dirty="0">
                <a:solidFill>
                  <a:srgbClr val="2D3A49"/>
                </a:solidFill>
                <a:latin typeface="Calibri"/>
                <a:cs typeface="Calibri"/>
              </a:rPr>
              <a:t>a </a:t>
            </a:r>
            <a:r>
              <a:rPr sz="2300" dirty="0">
                <a:solidFill>
                  <a:srgbClr val="2D3A49"/>
                </a:solidFill>
                <a:latin typeface="Calibri"/>
                <a:cs typeface="Calibri"/>
              </a:rPr>
              <a:t>MSHDA</a:t>
            </a:r>
            <a:r>
              <a:rPr sz="2300" spc="-40" dirty="0">
                <a:solidFill>
                  <a:srgbClr val="2D3A49"/>
                </a:solidFill>
                <a:latin typeface="Calibri"/>
                <a:cs typeface="Calibri"/>
              </a:rPr>
              <a:t> </a:t>
            </a:r>
            <a:r>
              <a:rPr sz="2300" spc="-10" dirty="0">
                <a:solidFill>
                  <a:srgbClr val="2D3A49"/>
                </a:solidFill>
                <a:latin typeface="Calibri"/>
                <a:cs typeface="Calibri"/>
              </a:rPr>
              <a:t>Environmental</a:t>
            </a:r>
            <a:r>
              <a:rPr sz="2300" spc="-45" dirty="0">
                <a:solidFill>
                  <a:srgbClr val="2D3A49"/>
                </a:solidFill>
                <a:latin typeface="Calibri"/>
                <a:cs typeface="Calibri"/>
              </a:rPr>
              <a:t> </a:t>
            </a:r>
            <a:r>
              <a:rPr sz="2300" spc="-10" dirty="0">
                <a:solidFill>
                  <a:srgbClr val="2D3A49"/>
                </a:solidFill>
                <a:latin typeface="Calibri"/>
                <a:cs typeface="Calibri"/>
              </a:rPr>
              <a:t>Review</a:t>
            </a:r>
            <a:endParaRPr lang="en-US" sz="2300" spc="-10" dirty="0">
              <a:solidFill>
                <a:srgbClr val="2D3A49"/>
              </a:solidFill>
              <a:latin typeface="Calibri"/>
              <a:cs typeface="Calibri"/>
            </a:endParaRPr>
          </a:p>
          <a:p>
            <a:pPr marL="247650" marR="544195" indent="-235585">
              <a:lnSpc>
                <a:spcPts val="2500"/>
              </a:lnSpc>
              <a:spcBef>
                <a:spcPts val="400"/>
              </a:spcBef>
              <a:buFont typeface="Arial"/>
              <a:buChar char="•"/>
              <a:tabLst>
                <a:tab pos="247650" algn="l"/>
                <a:tab pos="248285" algn="l"/>
              </a:tabLst>
            </a:pPr>
            <a:endParaRPr sz="2300" dirty="0">
              <a:latin typeface="Calibri"/>
              <a:cs typeface="Calibri"/>
            </a:endParaRPr>
          </a:p>
          <a:p>
            <a:pPr marL="247650" marR="5080" indent="-235585">
              <a:lnSpc>
                <a:spcPts val="2490"/>
              </a:lnSpc>
              <a:spcBef>
                <a:spcPts val="409"/>
              </a:spcBef>
              <a:buFont typeface="Arial"/>
              <a:buChar char="•"/>
              <a:tabLst>
                <a:tab pos="247650" algn="l"/>
                <a:tab pos="248285" algn="l"/>
              </a:tabLst>
            </a:pPr>
            <a:r>
              <a:rPr sz="2300" dirty="0">
                <a:solidFill>
                  <a:srgbClr val="2D3A49"/>
                </a:solidFill>
                <a:latin typeface="Calibri"/>
                <a:cs typeface="Calibri"/>
              </a:rPr>
              <a:t>It</a:t>
            </a:r>
            <a:r>
              <a:rPr sz="2300" spc="-40" dirty="0">
                <a:solidFill>
                  <a:srgbClr val="2D3A49"/>
                </a:solidFill>
                <a:latin typeface="Calibri"/>
                <a:cs typeface="Calibri"/>
              </a:rPr>
              <a:t> </a:t>
            </a:r>
            <a:r>
              <a:rPr sz="2300" dirty="0">
                <a:solidFill>
                  <a:srgbClr val="2D3A49"/>
                </a:solidFill>
                <a:latin typeface="Calibri"/>
                <a:cs typeface="Calibri"/>
              </a:rPr>
              <a:t>is</a:t>
            </a:r>
            <a:r>
              <a:rPr sz="2300" spc="-45" dirty="0">
                <a:solidFill>
                  <a:srgbClr val="2D3A49"/>
                </a:solidFill>
                <a:latin typeface="Calibri"/>
                <a:cs typeface="Calibri"/>
              </a:rPr>
              <a:t> </a:t>
            </a:r>
            <a:r>
              <a:rPr sz="2300" dirty="0">
                <a:solidFill>
                  <a:srgbClr val="2D3A49"/>
                </a:solidFill>
                <a:latin typeface="Calibri"/>
                <a:cs typeface="Calibri"/>
              </a:rPr>
              <a:t>recommended</a:t>
            </a:r>
            <a:r>
              <a:rPr sz="2300" spc="-40" dirty="0">
                <a:solidFill>
                  <a:srgbClr val="2D3A49"/>
                </a:solidFill>
                <a:latin typeface="Calibri"/>
                <a:cs typeface="Calibri"/>
              </a:rPr>
              <a:t> </a:t>
            </a:r>
            <a:r>
              <a:rPr sz="2300" dirty="0">
                <a:solidFill>
                  <a:srgbClr val="2D3A49"/>
                </a:solidFill>
                <a:latin typeface="Calibri"/>
                <a:cs typeface="Calibri"/>
              </a:rPr>
              <a:t>that</a:t>
            </a:r>
            <a:r>
              <a:rPr sz="2300" spc="-30" dirty="0">
                <a:solidFill>
                  <a:srgbClr val="2D3A49"/>
                </a:solidFill>
                <a:latin typeface="Calibri"/>
                <a:cs typeface="Calibri"/>
              </a:rPr>
              <a:t> </a:t>
            </a:r>
            <a:r>
              <a:rPr sz="2300" dirty="0">
                <a:solidFill>
                  <a:srgbClr val="2D3A49"/>
                </a:solidFill>
                <a:latin typeface="Calibri"/>
                <a:cs typeface="Calibri"/>
              </a:rPr>
              <a:t>projects</a:t>
            </a:r>
            <a:r>
              <a:rPr sz="2300" spc="-45" dirty="0">
                <a:solidFill>
                  <a:srgbClr val="2D3A49"/>
                </a:solidFill>
                <a:latin typeface="Calibri"/>
                <a:cs typeface="Calibri"/>
              </a:rPr>
              <a:t> </a:t>
            </a:r>
            <a:r>
              <a:rPr sz="2300" dirty="0">
                <a:solidFill>
                  <a:srgbClr val="2D3A49"/>
                </a:solidFill>
                <a:latin typeface="Calibri"/>
                <a:cs typeface="Calibri"/>
              </a:rPr>
              <a:t>expecting</a:t>
            </a:r>
            <a:r>
              <a:rPr sz="2300" spc="-40" dirty="0">
                <a:solidFill>
                  <a:srgbClr val="2D3A49"/>
                </a:solidFill>
                <a:latin typeface="Calibri"/>
                <a:cs typeface="Calibri"/>
              </a:rPr>
              <a:t> </a:t>
            </a:r>
            <a:r>
              <a:rPr sz="2300" dirty="0">
                <a:solidFill>
                  <a:srgbClr val="2D3A49"/>
                </a:solidFill>
                <a:latin typeface="Calibri"/>
                <a:cs typeface="Calibri"/>
              </a:rPr>
              <a:t>to</a:t>
            </a:r>
            <a:r>
              <a:rPr sz="2300" spc="-45" dirty="0">
                <a:solidFill>
                  <a:srgbClr val="2D3A49"/>
                </a:solidFill>
                <a:latin typeface="Calibri"/>
                <a:cs typeface="Calibri"/>
              </a:rPr>
              <a:t> </a:t>
            </a:r>
            <a:r>
              <a:rPr sz="2300" dirty="0">
                <a:solidFill>
                  <a:srgbClr val="2D3A49"/>
                </a:solidFill>
                <a:latin typeface="Calibri"/>
                <a:cs typeface="Calibri"/>
              </a:rPr>
              <a:t>utilize</a:t>
            </a:r>
            <a:r>
              <a:rPr sz="2300" spc="-40" dirty="0">
                <a:solidFill>
                  <a:srgbClr val="2D3A49"/>
                </a:solidFill>
                <a:latin typeface="Calibri"/>
                <a:cs typeface="Calibri"/>
              </a:rPr>
              <a:t> </a:t>
            </a:r>
            <a:r>
              <a:rPr sz="2300" dirty="0">
                <a:solidFill>
                  <a:srgbClr val="2D3A49"/>
                </a:solidFill>
                <a:latin typeface="Calibri"/>
                <a:cs typeface="Calibri"/>
              </a:rPr>
              <a:t>MSHDA</a:t>
            </a:r>
            <a:r>
              <a:rPr sz="2300" spc="-20" dirty="0">
                <a:solidFill>
                  <a:srgbClr val="2D3A49"/>
                </a:solidFill>
                <a:latin typeface="Calibri"/>
                <a:cs typeface="Calibri"/>
              </a:rPr>
              <a:t> </a:t>
            </a:r>
            <a:r>
              <a:rPr sz="2300" spc="-10" dirty="0">
                <a:solidFill>
                  <a:srgbClr val="2D3A49"/>
                </a:solidFill>
                <a:latin typeface="Calibri"/>
                <a:cs typeface="Calibri"/>
              </a:rPr>
              <a:t>funding </a:t>
            </a:r>
            <a:r>
              <a:rPr sz="2300" dirty="0">
                <a:solidFill>
                  <a:srgbClr val="2D3A49"/>
                </a:solidFill>
                <a:latin typeface="Calibri"/>
                <a:cs typeface="Calibri"/>
              </a:rPr>
              <a:t>sources</a:t>
            </a:r>
            <a:r>
              <a:rPr sz="2300" spc="-40" dirty="0">
                <a:solidFill>
                  <a:srgbClr val="2D3A49"/>
                </a:solidFill>
                <a:latin typeface="Calibri"/>
                <a:cs typeface="Calibri"/>
              </a:rPr>
              <a:t> </a:t>
            </a:r>
            <a:r>
              <a:rPr sz="2300" dirty="0">
                <a:solidFill>
                  <a:srgbClr val="2D3A49"/>
                </a:solidFill>
                <a:latin typeface="Calibri"/>
                <a:cs typeface="Calibri"/>
              </a:rPr>
              <a:t>should</a:t>
            </a:r>
            <a:r>
              <a:rPr sz="2300" spc="-15" dirty="0">
                <a:solidFill>
                  <a:srgbClr val="2D3A49"/>
                </a:solidFill>
                <a:latin typeface="Calibri"/>
                <a:cs typeface="Calibri"/>
              </a:rPr>
              <a:t> </a:t>
            </a:r>
            <a:r>
              <a:rPr sz="2300" dirty="0">
                <a:solidFill>
                  <a:srgbClr val="2D3A49"/>
                </a:solidFill>
                <a:latin typeface="Calibri"/>
                <a:cs typeface="Calibri"/>
              </a:rPr>
              <a:t>provide</a:t>
            </a:r>
            <a:r>
              <a:rPr sz="2300" spc="-25" dirty="0">
                <a:solidFill>
                  <a:srgbClr val="2D3A49"/>
                </a:solidFill>
                <a:latin typeface="Calibri"/>
                <a:cs typeface="Calibri"/>
              </a:rPr>
              <a:t> </a:t>
            </a:r>
            <a:r>
              <a:rPr sz="2300" dirty="0">
                <a:solidFill>
                  <a:srgbClr val="2D3A49"/>
                </a:solidFill>
                <a:latin typeface="Calibri"/>
                <a:cs typeface="Calibri"/>
              </a:rPr>
              <a:t>a</a:t>
            </a:r>
            <a:r>
              <a:rPr sz="2300" spc="-30" dirty="0">
                <a:solidFill>
                  <a:srgbClr val="2D3A49"/>
                </a:solidFill>
                <a:latin typeface="Calibri"/>
                <a:cs typeface="Calibri"/>
              </a:rPr>
              <a:t> </a:t>
            </a:r>
            <a:r>
              <a:rPr sz="2300" dirty="0">
                <a:solidFill>
                  <a:srgbClr val="2D3A49"/>
                </a:solidFill>
                <a:latin typeface="Calibri"/>
                <a:cs typeface="Calibri"/>
              </a:rPr>
              <a:t>MSHDA</a:t>
            </a:r>
            <a:r>
              <a:rPr sz="2300" spc="-15" dirty="0">
                <a:solidFill>
                  <a:srgbClr val="2D3A49"/>
                </a:solidFill>
                <a:latin typeface="Calibri"/>
                <a:cs typeface="Calibri"/>
              </a:rPr>
              <a:t> </a:t>
            </a:r>
            <a:r>
              <a:rPr sz="2300" dirty="0">
                <a:solidFill>
                  <a:srgbClr val="2D3A49"/>
                </a:solidFill>
                <a:latin typeface="Calibri"/>
                <a:cs typeface="Calibri"/>
              </a:rPr>
              <a:t>compliant</a:t>
            </a:r>
            <a:r>
              <a:rPr sz="2300" spc="-20" dirty="0">
                <a:solidFill>
                  <a:srgbClr val="2D3A49"/>
                </a:solidFill>
                <a:latin typeface="Calibri"/>
                <a:cs typeface="Calibri"/>
              </a:rPr>
              <a:t> </a:t>
            </a:r>
            <a:r>
              <a:rPr sz="2300" dirty="0">
                <a:solidFill>
                  <a:srgbClr val="2D3A49"/>
                </a:solidFill>
                <a:latin typeface="Calibri"/>
                <a:cs typeface="Calibri"/>
              </a:rPr>
              <a:t>Phase</a:t>
            </a:r>
            <a:r>
              <a:rPr sz="2300" spc="-25" dirty="0">
                <a:solidFill>
                  <a:srgbClr val="2D3A49"/>
                </a:solidFill>
                <a:latin typeface="Calibri"/>
                <a:cs typeface="Calibri"/>
              </a:rPr>
              <a:t> </a:t>
            </a:r>
            <a:r>
              <a:rPr sz="2300" dirty="0">
                <a:solidFill>
                  <a:srgbClr val="2D3A49"/>
                </a:solidFill>
                <a:latin typeface="Calibri"/>
                <a:cs typeface="Calibri"/>
              </a:rPr>
              <a:t>I</a:t>
            </a:r>
            <a:r>
              <a:rPr sz="2300" spc="-30" dirty="0">
                <a:solidFill>
                  <a:srgbClr val="2D3A49"/>
                </a:solidFill>
                <a:latin typeface="Calibri"/>
                <a:cs typeface="Calibri"/>
              </a:rPr>
              <a:t> </a:t>
            </a:r>
            <a:r>
              <a:rPr sz="2300" spc="-25" dirty="0">
                <a:solidFill>
                  <a:srgbClr val="2D3A49"/>
                </a:solidFill>
                <a:latin typeface="Calibri"/>
                <a:cs typeface="Calibri"/>
              </a:rPr>
              <a:t>ESA</a:t>
            </a:r>
            <a:endParaRPr sz="2300" dirty="0">
              <a:latin typeface="Calibri"/>
              <a:cs typeface="Calibri"/>
            </a:endParaRPr>
          </a:p>
        </p:txBody>
      </p:sp>
      <p:sp>
        <p:nvSpPr>
          <p:cNvPr id="5" name="object 5"/>
          <p:cNvSpPr txBox="1">
            <a:spLocks noGrp="1"/>
          </p:cNvSpPr>
          <p:nvPr>
            <p:ph type="title"/>
          </p:nvPr>
        </p:nvSpPr>
        <p:spPr>
          <a:xfrm>
            <a:off x="708151" y="1719325"/>
            <a:ext cx="6555740" cy="704850"/>
          </a:xfrm>
          <a:prstGeom prst="rect">
            <a:avLst/>
          </a:prstGeom>
        </p:spPr>
        <p:txBody>
          <a:bodyPr vert="horz" wrap="square" lIns="0" tIns="13335" rIns="0" bIns="0" rtlCol="0">
            <a:spAutoFit/>
          </a:bodyPr>
          <a:lstStyle/>
          <a:p>
            <a:pPr marL="12700">
              <a:lnSpc>
                <a:spcPct val="100000"/>
              </a:lnSpc>
              <a:spcBef>
                <a:spcPts val="105"/>
              </a:spcBef>
            </a:pPr>
            <a:r>
              <a:rPr dirty="0">
                <a:solidFill>
                  <a:srgbClr val="DA4731"/>
                </a:solidFill>
              </a:rPr>
              <a:t>The</a:t>
            </a:r>
            <a:r>
              <a:rPr spc="-110" dirty="0">
                <a:solidFill>
                  <a:srgbClr val="DA4731"/>
                </a:solidFill>
              </a:rPr>
              <a:t> </a:t>
            </a:r>
            <a:r>
              <a:rPr dirty="0">
                <a:solidFill>
                  <a:srgbClr val="DA4731"/>
                </a:solidFill>
              </a:rPr>
              <a:t>MSHDA</a:t>
            </a:r>
            <a:r>
              <a:rPr spc="-95" dirty="0">
                <a:solidFill>
                  <a:srgbClr val="DA4731"/>
                </a:solidFill>
              </a:rPr>
              <a:t> </a:t>
            </a:r>
            <a:r>
              <a:rPr dirty="0">
                <a:solidFill>
                  <a:srgbClr val="DA4731"/>
                </a:solidFill>
              </a:rPr>
              <a:t>Review</a:t>
            </a:r>
            <a:r>
              <a:rPr spc="-90" dirty="0">
                <a:solidFill>
                  <a:srgbClr val="DA4731"/>
                </a:solidFill>
              </a:rPr>
              <a:t> </a:t>
            </a:r>
            <a:r>
              <a:rPr spc="-10" dirty="0">
                <a:solidFill>
                  <a:srgbClr val="DA4731"/>
                </a:solidFill>
              </a:rPr>
              <a:t>Process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54633" y="2393151"/>
            <a:ext cx="8552180" cy="3094990"/>
          </a:xfrm>
          <a:prstGeom prst="rect">
            <a:avLst/>
          </a:prstGeom>
        </p:spPr>
        <p:txBody>
          <a:bodyPr vert="horz" wrap="square" lIns="0" tIns="198755" rIns="0" bIns="0" rtlCol="0">
            <a:spAutoFit/>
          </a:bodyPr>
          <a:lstStyle/>
          <a:p>
            <a:pPr marL="12700">
              <a:lnSpc>
                <a:spcPct val="100000"/>
              </a:lnSpc>
              <a:spcBef>
                <a:spcPts val="1565"/>
              </a:spcBef>
            </a:pPr>
            <a:r>
              <a:rPr sz="2600" b="1" dirty="0">
                <a:solidFill>
                  <a:srgbClr val="2D3A49"/>
                </a:solidFill>
                <a:latin typeface="Calibri"/>
                <a:cs typeface="Calibri"/>
              </a:rPr>
              <a:t>Environmental</a:t>
            </a:r>
            <a:r>
              <a:rPr sz="2600" b="1" spc="5" dirty="0">
                <a:solidFill>
                  <a:srgbClr val="2D3A49"/>
                </a:solidFill>
                <a:latin typeface="Calibri"/>
                <a:cs typeface="Calibri"/>
              </a:rPr>
              <a:t> </a:t>
            </a:r>
            <a:r>
              <a:rPr sz="2600" b="1" spc="-10" dirty="0">
                <a:solidFill>
                  <a:srgbClr val="2D3A49"/>
                </a:solidFill>
                <a:latin typeface="Calibri"/>
                <a:cs typeface="Calibri"/>
              </a:rPr>
              <a:t>Standards</a:t>
            </a:r>
            <a:r>
              <a:rPr sz="2600" spc="-10" dirty="0">
                <a:solidFill>
                  <a:srgbClr val="2D3A49"/>
                </a:solidFill>
                <a:latin typeface="Calibri"/>
                <a:cs typeface="Calibri"/>
              </a:rPr>
              <a:t>:</a:t>
            </a:r>
            <a:endParaRPr sz="2600" dirty="0">
              <a:latin typeface="Calibri"/>
              <a:cs typeface="Calibri"/>
            </a:endParaRPr>
          </a:p>
          <a:p>
            <a:pPr marL="389255" marR="1211580" indent="-377190">
              <a:lnSpc>
                <a:spcPts val="2500"/>
              </a:lnSpc>
              <a:spcBef>
                <a:spcPts val="1565"/>
              </a:spcBef>
              <a:buFont typeface="Arial"/>
              <a:buChar char="•"/>
              <a:tabLst>
                <a:tab pos="389255" algn="l"/>
                <a:tab pos="389890" algn="l"/>
              </a:tabLst>
            </a:pPr>
            <a:r>
              <a:rPr sz="2300" dirty="0">
                <a:solidFill>
                  <a:srgbClr val="2D3A49"/>
                </a:solidFill>
                <a:latin typeface="Calibri"/>
                <a:cs typeface="Calibri"/>
              </a:rPr>
              <a:t>We</a:t>
            </a:r>
            <a:r>
              <a:rPr sz="2300" spc="-50" dirty="0">
                <a:solidFill>
                  <a:srgbClr val="2D3A49"/>
                </a:solidFill>
                <a:latin typeface="Calibri"/>
                <a:cs typeface="Calibri"/>
              </a:rPr>
              <a:t> </a:t>
            </a:r>
            <a:r>
              <a:rPr sz="2300" dirty="0">
                <a:solidFill>
                  <a:srgbClr val="2D3A49"/>
                </a:solidFill>
                <a:latin typeface="Calibri"/>
                <a:cs typeface="Calibri"/>
              </a:rPr>
              <a:t>expect</a:t>
            </a:r>
            <a:r>
              <a:rPr sz="2300" spc="-35" dirty="0">
                <a:solidFill>
                  <a:srgbClr val="2D3A49"/>
                </a:solidFill>
                <a:latin typeface="Calibri"/>
                <a:cs typeface="Calibri"/>
              </a:rPr>
              <a:t> </a:t>
            </a:r>
            <a:r>
              <a:rPr sz="2300" dirty="0">
                <a:solidFill>
                  <a:srgbClr val="2D3A49"/>
                </a:solidFill>
                <a:latin typeface="Calibri"/>
                <a:cs typeface="Calibri"/>
              </a:rPr>
              <a:t>this</a:t>
            </a:r>
            <a:r>
              <a:rPr sz="2300" spc="-15" dirty="0">
                <a:solidFill>
                  <a:srgbClr val="2D3A49"/>
                </a:solidFill>
                <a:latin typeface="Calibri"/>
                <a:cs typeface="Calibri"/>
              </a:rPr>
              <a:t> </a:t>
            </a:r>
            <a:r>
              <a:rPr sz="2300" spc="-10" dirty="0">
                <a:solidFill>
                  <a:srgbClr val="2D3A49"/>
                </a:solidFill>
                <a:latin typeface="Calibri"/>
                <a:cs typeface="Calibri"/>
              </a:rPr>
              <a:t>statement</a:t>
            </a:r>
            <a:r>
              <a:rPr sz="2300" spc="-35" dirty="0">
                <a:solidFill>
                  <a:srgbClr val="2D3A49"/>
                </a:solidFill>
                <a:latin typeface="Calibri"/>
                <a:cs typeface="Calibri"/>
              </a:rPr>
              <a:t> </a:t>
            </a:r>
            <a:r>
              <a:rPr sz="2300" dirty="0">
                <a:solidFill>
                  <a:srgbClr val="2D3A49"/>
                </a:solidFill>
                <a:latin typeface="Calibri"/>
                <a:cs typeface="Calibri"/>
              </a:rPr>
              <a:t>to</a:t>
            </a:r>
            <a:r>
              <a:rPr sz="2300" spc="-25" dirty="0">
                <a:solidFill>
                  <a:srgbClr val="2D3A49"/>
                </a:solidFill>
                <a:latin typeface="Calibri"/>
                <a:cs typeface="Calibri"/>
              </a:rPr>
              <a:t> </a:t>
            </a:r>
            <a:r>
              <a:rPr sz="2300" dirty="0">
                <a:solidFill>
                  <a:srgbClr val="2D3A49"/>
                </a:solidFill>
                <a:latin typeface="Calibri"/>
                <a:cs typeface="Calibri"/>
              </a:rPr>
              <a:t>be</a:t>
            </a:r>
            <a:r>
              <a:rPr sz="2300" spc="-25" dirty="0">
                <a:solidFill>
                  <a:srgbClr val="2D3A49"/>
                </a:solidFill>
                <a:latin typeface="Calibri"/>
                <a:cs typeface="Calibri"/>
              </a:rPr>
              <a:t> </a:t>
            </a:r>
            <a:r>
              <a:rPr sz="2300" dirty="0">
                <a:solidFill>
                  <a:srgbClr val="2D3A49"/>
                </a:solidFill>
                <a:latin typeface="Calibri"/>
                <a:cs typeface="Calibri"/>
              </a:rPr>
              <a:t>included</a:t>
            </a:r>
            <a:r>
              <a:rPr sz="2300" spc="-30" dirty="0">
                <a:solidFill>
                  <a:srgbClr val="2D3A49"/>
                </a:solidFill>
                <a:latin typeface="Calibri"/>
                <a:cs typeface="Calibri"/>
              </a:rPr>
              <a:t> </a:t>
            </a:r>
            <a:r>
              <a:rPr sz="2300" dirty="0">
                <a:solidFill>
                  <a:srgbClr val="2D3A49"/>
                </a:solidFill>
                <a:latin typeface="Calibri"/>
                <a:cs typeface="Calibri"/>
              </a:rPr>
              <a:t>in</a:t>
            </a:r>
            <a:r>
              <a:rPr sz="2300" spc="-25" dirty="0">
                <a:solidFill>
                  <a:srgbClr val="2D3A49"/>
                </a:solidFill>
                <a:latin typeface="Calibri"/>
                <a:cs typeface="Calibri"/>
              </a:rPr>
              <a:t> </a:t>
            </a:r>
            <a:r>
              <a:rPr sz="2300" dirty="0">
                <a:solidFill>
                  <a:srgbClr val="2D3A49"/>
                </a:solidFill>
                <a:latin typeface="Calibri"/>
                <a:cs typeface="Calibri"/>
              </a:rPr>
              <a:t>all</a:t>
            </a:r>
            <a:r>
              <a:rPr sz="2300" spc="-25" dirty="0">
                <a:solidFill>
                  <a:srgbClr val="2D3A49"/>
                </a:solidFill>
                <a:latin typeface="Calibri"/>
                <a:cs typeface="Calibri"/>
              </a:rPr>
              <a:t> </a:t>
            </a:r>
            <a:r>
              <a:rPr sz="2300" spc="-10" dirty="0">
                <a:solidFill>
                  <a:srgbClr val="2D3A49"/>
                </a:solidFill>
                <a:latin typeface="Calibri"/>
                <a:cs typeface="Calibri"/>
              </a:rPr>
              <a:t>“conditional </a:t>
            </a:r>
            <a:r>
              <a:rPr sz="2300" dirty="0">
                <a:solidFill>
                  <a:srgbClr val="2D3A49"/>
                </a:solidFill>
                <a:latin typeface="Calibri"/>
                <a:cs typeface="Calibri"/>
              </a:rPr>
              <a:t>approvals”</a:t>
            </a:r>
            <a:r>
              <a:rPr sz="2300" spc="-85" dirty="0">
                <a:solidFill>
                  <a:srgbClr val="2D3A49"/>
                </a:solidFill>
                <a:latin typeface="Calibri"/>
                <a:cs typeface="Calibri"/>
              </a:rPr>
              <a:t> </a:t>
            </a:r>
            <a:r>
              <a:rPr sz="2300" dirty="0">
                <a:solidFill>
                  <a:srgbClr val="2D3A49"/>
                </a:solidFill>
                <a:latin typeface="Calibri"/>
                <a:cs typeface="Calibri"/>
              </a:rPr>
              <a:t>from</a:t>
            </a:r>
            <a:r>
              <a:rPr sz="2300" spc="-90" dirty="0">
                <a:solidFill>
                  <a:srgbClr val="2D3A49"/>
                </a:solidFill>
                <a:latin typeface="Calibri"/>
                <a:cs typeface="Calibri"/>
              </a:rPr>
              <a:t> </a:t>
            </a:r>
            <a:r>
              <a:rPr sz="2300" spc="-10" dirty="0">
                <a:solidFill>
                  <a:srgbClr val="2D3A49"/>
                </a:solidFill>
                <a:latin typeface="Calibri"/>
                <a:cs typeface="Calibri"/>
              </a:rPr>
              <a:t>MSHDA:</a:t>
            </a:r>
            <a:endParaRPr sz="2300" dirty="0">
              <a:latin typeface="Calibri"/>
              <a:cs typeface="Calibri"/>
            </a:endParaRPr>
          </a:p>
          <a:p>
            <a:pPr marL="766445" marR="95885">
              <a:lnSpc>
                <a:spcPts val="2500"/>
              </a:lnSpc>
              <a:spcBef>
                <a:spcPts val="1530"/>
              </a:spcBef>
            </a:pPr>
            <a:r>
              <a:rPr sz="2300" b="1" dirty="0">
                <a:solidFill>
                  <a:srgbClr val="2D3A49"/>
                </a:solidFill>
                <a:latin typeface="Calibri"/>
                <a:cs typeface="Calibri"/>
              </a:rPr>
              <a:t>“Certification</a:t>
            </a:r>
            <a:r>
              <a:rPr sz="2300" b="1" spc="-80" dirty="0">
                <a:solidFill>
                  <a:srgbClr val="2D3A49"/>
                </a:solidFill>
                <a:latin typeface="Calibri"/>
                <a:cs typeface="Calibri"/>
              </a:rPr>
              <a:t> </a:t>
            </a:r>
            <a:r>
              <a:rPr sz="2300" b="1" dirty="0">
                <a:solidFill>
                  <a:srgbClr val="2D3A49"/>
                </a:solidFill>
                <a:latin typeface="Calibri"/>
                <a:cs typeface="Calibri"/>
              </a:rPr>
              <a:t>that</a:t>
            </a:r>
            <a:r>
              <a:rPr sz="2300" b="1" spc="-45" dirty="0">
                <a:solidFill>
                  <a:srgbClr val="2D3A49"/>
                </a:solidFill>
                <a:latin typeface="Calibri"/>
                <a:cs typeface="Calibri"/>
              </a:rPr>
              <a:t> </a:t>
            </a:r>
            <a:r>
              <a:rPr sz="2300" b="1" dirty="0">
                <a:solidFill>
                  <a:srgbClr val="2D3A49"/>
                </a:solidFill>
                <a:latin typeface="Calibri"/>
                <a:cs typeface="Calibri"/>
              </a:rPr>
              <a:t>the</a:t>
            </a:r>
            <a:r>
              <a:rPr sz="2300" b="1" spc="-50" dirty="0">
                <a:solidFill>
                  <a:srgbClr val="2D3A49"/>
                </a:solidFill>
                <a:latin typeface="Calibri"/>
                <a:cs typeface="Calibri"/>
              </a:rPr>
              <a:t> </a:t>
            </a:r>
            <a:r>
              <a:rPr sz="2300" b="1" spc="-10" dirty="0">
                <a:solidFill>
                  <a:srgbClr val="2D3A49"/>
                </a:solidFill>
                <a:latin typeface="Calibri"/>
                <a:cs typeface="Calibri"/>
              </a:rPr>
              <a:t>appropriate</a:t>
            </a:r>
            <a:r>
              <a:rPr sz="2300" b="1" spc="-55" dirty="0">
                <a:solidFill>
                  <a:srgbClr val="2D3A49"/>
                </a:solidFill>
                <a:latin typeface="Calibri"/>
                <a:cs typeface="Calibri"/>
              </a:rPr>
              <a:t> </a:t>
            </a:r>
            <a:r>
              <a:rPr sz="2300" b="1" dirty="0">
                <a:solidFill>
                  <a:srgbClr val="2D3A49"/>
                </a:solidFill>
                <a:latin typeface="Calibri"/>
                <a:cs typeface="Calibri"/>
              </a:rPr>
              <a:t>standards</a:t>
            </a:r>
            <a:r>
              <a:rPr sz="2300" b="1" spc="-40" dirty="0">
                <a:solidFill>
                  <a:srgbClr val="2D3A49"/>
                </a:solidFill>
                <a:latin typeface="Calibri"/>
                <a:cs typeface="Calibri"/>
              </a:rPr>
              <a:t> </a:t>
            </a:r>
            <a:r>
              <a:rPr sz="2300" b="1" dirty="0">
                <a:solidFill>
                  <a:srgbClr val="2D3A49"/>
                </a:solidFill>
                <a:latin typeface="Calibri"/>
                <a:cs typeface="Calibri"/>
              </a:rPr>
              <a:t>for</a:t>
            </a:r>
            <a:r>
              <a:rPr sz="2300" b="1" spc="-45" dirty="0">
                <a:solidFill>
                  <a:srgbClr val="2D3A49"/>
                </a:solidFill>
                <a:latin typeface="Calibri"/>
                <a:cs typeface="Calibri"/>
              </a:rPr>
              <a:t> </a:t>
            </a:r>
            <a:r>
              <a:rPr sz="2300" b="1" dirty="0">
                <a:solidFill>
                  <a:srgbClr val="2D3A49"/>
                </a:solidFill>
                <a:latin typeface="Calibri"/>
                <a:cs typeface="Calibri"/>
              </a:rPr>
              <a:t>EGLE</a:t>
            </a:r>
            <a:r>
              <a:rPr sz="2300" b="1" spc="-65" dirty="0">
                <a:solidFill>
                  <a:srgbClr val="2D3A49"/>
                </a:solidFill>
                <a:latin typeface="Calibri"/>
                <a:cs typeface="Calibri"/>
              </a:rPr>
              <a:t> </a:t>
            </a:r>
            <a:r>
              <a:rPr sz="2300" b="1" spc="-10" dirty="0">
                <a:solidFill>
                  <a:srgbClr val="2D3A49"/>
                </a:solidFill>
                <a:latin typeface="Calibri"/>
                <a:cs typeface="Calibri"/>
              </a:rPr>
              <a:t>residential </a:t>
            </a:r>
            <a:r>
              <a:rPr sz="2300" b="1" dirty="0">
                <a:solidFill>
                  <a:srgbClr val="2D3A49"/>
                </a:solidFill>
                <a:latin typeface="Calibri"/>
                <a:cs typeface="Calibri"/>
              </a:rPr>
              <a:t>development</a:t>
            </a:r>
            <a:r>
              <a:rPr sz="2300" b="1" spc="-85" dirty="0">
                <a:solidFill>
                  <a:srgbClr val="2D3A49"/>
                </a:solidFill>
                <a:latin typeface="Calibri"/>
                <a:cs typeface="Calibri"/>
              </a:rPr>
              <a:t> </a:t>
            </a:r>
            <a:r>
              <a:rPr sz="2300" b="1" dirty="0">
                <a:solidFill>
                  <a:srgbClr val="2D3A49"/>
                </a:solidFill>
                <a:latin typeface="Calibri"/>
                <a:cs typeface="Calibri"/>
              </a:rPr>
              <a:t>were</a:t>
            </a:r>
            <a:r>
              <a:rPr sz="2300" b="1" spc="-75" dirty="0">
                <a:solidFill>
                  <a:srgbClr val="2D3A49"/>
                </a:solidFill>
                <a:latin typeface="Calibri"/>
                <a:cs typeface="Calibri"/>
              </a:rPr>
              <a:t> </a:t>
            </a:r>
            <a:r>
              <a:rPr sz="2300" b="1" spc="-10" dirty="0">
                <a:solidFill>
                  <a:srgbClr val="2D3A49"/>
                </a:solidFill>
                <a:latin typeface="Calibri"/>
                <a:cs typeface="Calibri"/>
              </a:rPr>
              <a:t>followed”</a:t>
            </a:r>
            <a:endParaRPr sz="2300" b="1" dirty="0">
              <a:latin typeface="Calibri"/>
              <a:cs typeface="Calibri"/>
            </a:endParaRPr>
          </a:p>
          <a:p>
            <a:pPr marL="389255" marR="5080" indent="-377190">
              <a:lnSpc>
                <a:spcPts val="2500"/>
              </a:lnSpc>
              <a:spcBef>
                <a:spcPts val="1525"/>
              </a:spcBef>
              <a:buFont typeface="Arial"/>
              <a:buChar char="•"/>
              <a:tabLst>
                <a:tab pos="389255" algn="l"/>
                <a:tab pos="389890" algn="l"/>
              </a:tabLst>
            </a:pPr>
            <a:r>
              <a:rPr sz="2300" spc="-10" dirty="0">
                <a:solidFill>
                  <a:srgbClr val="2D3A49"/>
                </a:solidFill>
                <a:latin typeface="Calibri"/>
                <a:cs typeface="Calibri"/>
              </a:rPr>
              <a:t>This certification can be a simple affidavit from the developer stating that this standard has been met</a:t>
            </a:r>
          </a:p>
        </p:txBody>
      </p:sp>
      <p:sp>
        <p:nvSpPr>
          <p:cNvPr id="4" name="object 4"/>
          <p:cNvSpPr txBox="1">
            <a:spLocks noGrp="1"/>
          </p:cNvSpPr>
          <p:nvPr>
            <p:ph type="ftr" sz="quarter" idx="5"/>
          </p:nvPr>
        </p:nvSpPr>
        <p:spPr>
          <a:prstGeom prst="rect">
            <a:avLst/>
          </a:prstGeom>
        </p:spPr>
        <p:txBody>
          <a:bodyPr vert="horz" wrap="square" lIns="0" tIns="13970" rIns="0" bIns="0" rtlCol="0">
            <a:spAutoFit/>
          </a:body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
        <p:nvSpPr>
          <p:cNvPr id="3" name="object 3"/>
          <p:cNvSpPr txBox="1">
            <a:spLocks noGrp="1"/>
          </p:cNvSpPr>
          <p:nvPr>
            <p:ph type="title"/>
          </p:nvPr>
        </p:nvSpPr>
        <p:spPr>
          <a:xfrm>
            <a:off x="708151" y="1719325"/>
            <a:ext cx="6555740" cy="704850"/>
          </a:xfrm>
          <a:prstGeom prst="rect">
            <a:avLst/>
          </a:prstGeom>
        </p:spPr>
        <p:txBody>
          <a:bodyPr vert="horz" wrap="square" lIns="0" tIns="13335" rIns="0" bIns="0" rtlCol="0">
            <a:spAutoFit/>
          </a:bodyPr>
          <a:lstStyle/>
          <a:p>
            <a:pPr marL="12700">
              <a:lnSpc>
                <a:spcPct val="100000"/>
              </a:lnSpc>
              <a:spcBef>
                <a:spcPts val="105"/>
              </a:spcBef>
            </a:pPr>
            <a:r>
              <a:rPr dirty="0">
                <a:solidFill>
                  <a:srgbClr val="DA4731"/>
                </a:solidFill>
              </a:rPr>
              <a:t>The</a:t>
            </a:r>
            <a:r>
              <a:rPr spc="-110" dirty="0">
                <a:solidFill>
                  <a:srgbClr val="DA4731"/>
                </a:solidFill>
              </a:rPr>
              <a:t> </a:t>
            </a:r>
            <a:r>
              <a:rPr dirty="0">
                <a:solidFill>
                  <a:srgbClr val="DA4731"/>
                </a:solidFill>
              </a:rPr>
              <a:t>MSHDA</a:t>
            </a:r>
            <a:r>
              <a:rPr spc="-95" dirty="0">
                <a:solidFill>
                  <a:srgbClr val="DA4731"/>
                </a:solidFill>
              </a:rPr>
              <a:t> </a:t>
            </a:r>
            <a:r>
              <a:rPr dirty="0">
                <a:solidFill>
                  <a:srgbClr val="DA4731"/>
                </a:solidFill>
              </a:rPr>
              <a:t>Review</a:t>
            </a:r>
            <a:r>
              <a:rPr spc="-90" dirty="0">
                <a:solidFill>
                  <a:srgbClr val="DA4731"/>
                </a:solidFill>
              </a:rPr>
              <a:t> </a:t>
            </a:r>
            <a:r>
              <a:rPr spc="-10" dirty="0">
                <a:solidFill>
                  <a:srgbClr val="DA4731"/>
                </a:solidFill>
              </a:rPr>
              <a:t>Process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80" y="1057656"/>
            <a:ext cx="10058019" cy="1397159"/>
          </a:xfrm>
          <a:prstGeom prst="rect">
            <a:avLst/>
          </a:prstGeom>
        </p:spPr>
      </p:pic>
      <p:pic>
        <p:nvPicPr>
          <p:cNvPr id="3" name="object 3"/>
          <p:cNvPicPr/>
          <p:nvPr/>
        </p:nvPicPr>
        <p:blipFill>
          <a:blip r:embed="rId3" cstate="print"/>
          <a:stretch>
            <a:fillRect/>
          </a:stretch>
        </p:blipFill>
        <p:spPr>
          <a:xfrm>
            <a:off x="565750" y="6440728"/>
            <a:ext cx="7169381" cy="12344"/>
          </a:xfrm>
          <a:prstGeom prst="rect">
            <a:avLst/>
          </a:prstGeom>
        </p:spPr>
      </p:pic>
      <p:sp>
        <p:nvSpPr>
          <p:cNvPr id="4" name="object 4"/>
          <p:cNvSpPr txBox="1">
            <a:spLocks noGrp="1"/>
          </p:cNvSpPr>
          <p:nvPr>
            <p:ph type="title"/>
          </p:nvPr>
        </p:nvSpPr>
        <p:spPr>
          <a:xfrm>
            <a:off x="754633" y="1535683"/>
            <a:ext cx="3702685" cy="855980"/>
          </a:xfrm>
          <a:prstGeom prst="rect">
            <a:avLst/>
          </a:prstGeom>
        </p:spPr>
        <p:txBody>
          <a:bodyPr vert="horz" wrap="square" lIns="0" tIns="12065" rIns="0" bIns="0" rtlCol="0">
            <a:spAutoFit/>
          </a:bodyPr>
          <a:lstStyle/>
          <a:p>
            <a:pPr marL="12700">
              <a:lnSpc>
                <a:spcPct val="100000"/>
              </a:lnSpc>
              <a:spcBef>
                <a:spcPts val="95"/>
              </a:spcBef>
            </a:pPr>
            <a:r>
              <a:rPr sz="5450" spc="-10" dirty="0">
                <a:solidFill>
                  <a:srgbClr val="FFFFFF"/>
                </a:solidFill>
              </a:rPr>
              <a:t>QUESTIONS?</a:t>
            </a:r>
            <a:endParaRPr sz="5450"/>
          </a:p>
        </p:txBody>
      </p:sp>
      <p:sp>
        <p:nvSpPr>
          <p:cNvPr id="5" name="object 5"/>
          <p:cNvSpPr txBox="1"/>
          <p:nvPr/>
        </p:nvSpPr>
        <p:spPr>
          <a:xfrm>
            <a:off x="748537" y="2534883"/>
            <a:ext cx="6605270" cy="3369310"/>
          </a:xfrm>
          <a:prstGeom prst="rect">
            <a:avLst/>
          </a:prstGeom>
        </p:spPr>
        <p:txBody>
          <a:bodyPr vert="horz" wrap="square" lIns="0" tIns="192405" rIns="0" bIns="0" rtlCol="0">
            <a:spAutoFit/>
          </a:bodyPr>
          <a:lstStyle/>
          <a:p>
            <a:pPr marL="12700">
              <a:lnSpc>
                <a:spcPct val="100000"/>
              </a:lnSpc>
              <a:spcBef>
                <a:spcPts val="1515"/>
              </a:spcBef>
            </a:pPr>
            <a:r>
              <a:rPr sz="2600" dirty="0">
                <a:latin typeface="Calibri"/>
                <a:cs typeface="Calibri"/>
              </a:rPr>
              <a:t>Please</a:t>
            </a:r>
            <a:r>
              <a:rPr sz="2600" spc="55" dirty="0">
                <a:latin typeface="Calibri"/>
                <a:cs typeface="Calibri"/>
              </a:rPr>
              <a:t> </a:t>
            </a:r>
            <a:r>
              <a:rPr sz="2600" dirty="0">
                <a:latin typeface="Calibri"/>
                <a:cs typeface="Calibri"/>
              </a:rPr>
              <a:t>send</a:t>
            </a:r>
            <a:r>
              <a:rPr sz="2600" spc="60" dirty="0">
                <a:latin typeface="Calibri"/>
                <a:cs typeface="Calibri"/>
              </a:rPr>
              <a:t> </a:t>
            </a:r>
            <a:r>
              <a:rPr sz="2600" dirty="0">
                <a:latin typeface="Calibri"/>
                <a:cs typeface="Calibri"/>
              </a:rPr>
              <a:t>your</a:t>
            </a:r>
            <a:r>
              <a:rPr sz="2600" spc="70" dirty="0">
                <a:latin typeface="Calibri"/>
                <a:cs typeface="Calibri"/>
              </a:rPr>
              <a:t> </a:t>
            </a:r>
            <a:r>
              <a:rPr sz="2600" b="1" dirty="0">
                <a:latin typeface="Calibri"/>
                <a:cs typeface="Calibri"/>
              </a:rPr>
              <a:t>Questions</a:t>
            </a:r>
            <a:r>
              <a:rPr sz="2600" b="1" spc="55" dirty="0">
                <a:latin typeface="Calibri"/>
                <a:cs typeface="Calibri"/>
              </a:rPr>
              <a:t> </a:t>
            </a:r>
            <a:r>
              <a:rPr sz="2600" b="1" dirty="0">
                <a:latin typeface="Calibri"/>
                <a:cs typeface="Calibri"/>
              </a:rPr>
              <a:t>or</a:t>
            </a:r>
            <a:r>
              <a:rPr sz="2600" b="1" spc="55" dirty="0">
                <a:latin typeface="Calibri"/>
                <a:cs typeface="Calibri"/>
              </a:rPr>
              <a:t> </a:t>
            </a:r>
            <a:r>
              <a:rPr sz="2600" b="1" dirty="0">
                <a:latin typeface="Calibri"/>
                <a:cs typeface="Calibri"/>
              </a:rPr>
              <a:t>Comments</a:t>
            </a:r>
            <a:r>
              <a:rPr sz="2600" b="1" spc="40" dirty="0">
                <a:latin typeface="Calibri"/>
                <a:cs typeface="Calibri"/>
              </a:rPr>
              <a:t> </a:t>
            </a:r>
            <a:r>
              <a:rPr sz="2600" spc="-25" dirty="0">
                <a:latin typeface="Calibri"/>
                <a:cs typeface="Calibri"/>
              </a:rPr>
              <a:t>to:</a:t>
            </a:r>
            <a:endParaRPr sz="2600" dirty="0">
              <a:latin typeface="Calibri"/>
              <a:cs typeface="Calibri"/>
            </a:endParaRPr>
          </a:p>
          <a:p>
            <a:pPr marL="12700">
              <a:lnSpc>
                <a:spcPct val="100000"/>
              </a:lnSpc>
              <a:spcBef>
                <a:spcPts val="1225"/>
              </a:spcBef>
            </a:pPr>
            <a:r>
              <a:rPr sz="2300" u="heavy" dirty="0">
                <a:solidFill>
                  <a:srgbClr val="36A5DD"/>
                </a:solidFill>
                <a:uFill>
                  <a:solidFill>
                    <a:srgbClr val="36A4DC"/>
                  </a:solidFill>
                </a:uFill>
                <a:latin typeface="Calibri"/>
                <a:cs typeface="Calibri"/>
                <a:hlinkClick r:id="rId4"/>
              </a:rPr>
              <a:t>mshda-</a:t>
            </a:r>
            <a:r>
              <a:rPr sz="2300" u="heavy" spc="-10" dirty="0">
                <a:solidFill>
                  <a:srgbClr val="36A5DD"/>
                </a:solidFill>
                <a:uFill>
                  <a:solidFill>
                    <a:srgbClr val="36A4DC"/>
                  </a:solidFill>
                </a:uFill>
                <a:latin typeface="Calibri"/>
                <a:cs typeface="Calibri"/>
                <a:hlinkClick r:id="rId4"/>
              </a:rPr>
              <a:t>tif@michigan.gov</a:t>
            </a:r>
            <a:endParaRPr sz="2300" dirty="0">
              <a:latin typeface="Calibri"/>
              <a:cs typeface="Calibri"/>
            </a:endParaRPr>
          </a:p>
          <a:p>
            <a:pPr>
              <a:lnSpc>
                <a:spcPct val="100000"/>
              </a:lnSpc>
              <a:spcBef>
                <a:spcPts val="50"/>
              </a:spcBef>
            </a:pPr>
            <a:endParaRPr sz="2250" dirty="0">
              <a:latin typeface="Calibri"/>
              <a:cs typeface="Calibri"/>
            </a:endParaRPr>
          </a:p>
          <a:p>
            <a:pPr marL="12700">
              <a:lnSpc>
                <a:spcPct val="100000"/>
              </a:lnSpc>
            </a:pPr>
            <a:r>
              <a:rPr sz="2600" dirty="0">
                <a:latin typeface="Calibri"/>
                <a:cs typeface="Calibri"/>
              </a:rPr>
              <a:t>For</a:t>
            </a:r>
            <a:r>
              <a:rPr sz="2600" spc="25" dirty="0">
                <a:latin typeface="Calibri"/>
                <a:cs typeface="Calibri"/>
              </a:rPr>
              <a:t> </a:t>
            </a:r>
            <a:r>
              <a:rPr sz="2600" dirty="0">
                <a:latin typeface="Calibri"/>
                <a:cs typeface="Calibri"/>
              </a:rPr>
              <a:t>more</a:t>
            </a:r>
            <a:r>
              <a:rPr sz="2600" spc="40" dirty="0">
                <a:latin typeface="Calibri"/>
                <a:cs typeface="Calibri"/>
              </a:rPr>
              <a:t> </a:t>
            </a:r>
            <a:r>
              <a:rPr sz="2600" b="1" dirty="0">
                <a:latin typeface="Calibri"/>
                <a:cs typeface="Calibri"/>
              </a:rPr>
              <a:t>Information</a:t>
            </a:r>
            <a:r>
              <a:rPr sz="2600" b="1" spc="20" dirty="0">
                <a:latin typeface="Calibri"/>
                <a:cs typeface="Calibri"/>
              </a:rPr>
              <a:t> </a:t>
            </a:r>
            <a:r>
              <a:rPr sz="2600" b="1" dirty="0">
                <a:latin typeface="Calibri"/>
                <a:cs typeface="Calibri"/>
              </a:rPr>
              <a:t>&amp;</a:t>
            </a:r>
            <a:r>
              <a:rPr sz="2600" b="1" spc="25" dirty="0">
                <a:latin typeface="Calibri"/>
                <a:cs typeface="Calibri"/>
              </a:rPr>
              <a:t> </a:t>
            </a:r>
            <a:r>
              <a:rPr sz="2600" b="1" dirty="0">
                <a:latin typeface="Calibri"/>
                <a:cs typeface="Calibri"/>
              </a:rPr>
              <a:t>Updates</a:t>
            </a:r>
            <a:r>
              <a:rPr sz="2600" dirty="0">
                <a:latin typeface="Calibri"/>
                <a:cs typeface="Calibri"/>
              </a:rPr>
              <a:t>,</a:t>
            </a:r>
            <a:r>
              <a:rPr sz="2600" spc="15" dirty="0">
                <a:latin typeface="Calibri"/>
                <a:cs typeface="Calibri"/>
              </a:rPr>
              <a:t> </a:t>
            </a:r>
            <a:r>
              <a:rPr sz="2600" dirty="0">
                <a:latin typeface="Calibri"/>
                <a:cs typeface="Calibri"/>
              </a:rPr>
              <a:t>please</a:t>
            </a:r>
            <a:r>
              <a:rPr sz="2600" spc="30" dirty="0">
                <a:latin typeface="Calibri"/>
                <a:cs typeface="Calibri"/>
              </a:rPr>
              <a:t> </a:t>
            </a:r>
            <a:r>
              <a:rPr sz="2600" spc="-10" dirty="0">
                <a:latin typeface="Calibri"/>
                <a:cs typeface="Calibri"/>
              </a:rPr>
              <a:t>visit:</a:t>
            </a:r>
            <a:endParaRPr sz="2600" dirty="0">
              <a:latin typeface="Calibri"/>
              <a:cs typeface="Calibri"/>
            </a:endParaRPr>
          </a:p>
          <a:p>
            <a:pPr marL="12700">
              <a:lnSpc>
                <a:spcPct val="100000"/>
              </a:lnSpc>
              <a:spcBef>
                <a:spcPts val="1260"/>
              </a:spcBef>
            </a:pPr>
            <a:r>
              <a:rPr sz="1800" u="heavy" dirty="0">
                <a:solidFill>
                  <a:srgbClr val="36A5DD"/>
                </a:solidFill>
                <a:uFill>
                  <a:solidFill>
                    <a:srgbClr val="36A4DC"/>
                  </a:solidFill>
                </a:uFill>
                <a:latin typeface="Calibri"/>
                <a:cs typeface="Calibri"/>
              </a:rPr>
              <a:t>MSHDA</a:t>
            </a:r>
            <a:r>
              <a:rPr sz="1800" u="heavy" spc="-15" dirty="0">
                <a:solidFill>
                  <a:srgbClr val="36A5DD"/>
                </a:solidFill>
                <a:uFill>
                  <a:solidFill>
                    <a:srgbClr val="36A4DC"/>
                  </a:solidFill>
                </a:uFill>
                <a:latin typeface="Calibri"/>
                <a:cs typeface="Calibri"/>
              </a:rPr>
              <a:t> </a:t>
            </a:r>
            <a:r>
              <a:rPr sz="1800" u="heavy" dirty="0">
                <a:solidFill>
                  <a:srgbClr val="36A5DD"/>
                </a:solidFill>
                <a:uFill>
                  <a:solidFill>
                    <a:srgbClr val="36A4DC"/>
                  </a:solidFill>
                </a:uFill>
                <a:latin typeface="Calibri"/>
                <a:cs typeface="Calibri"/>
              </a:rPr>
              <a:t>Housing</a:t>
            </a:r>
            <a:r>
              <a:rPr sz="1800" u="heavy" spc="-10" dirty="0">
                <a:solidFill>
                  <a:srgbClr val="36A5DD"/>
                </a:solidFill>
                <a:uFill>
                  <a:solidFill>
                    <a:srgbClr val="36A4DC"/>
                  </a:solidFill>
                </a:uFill>
                <a:latin typeface="Calibri"/>
                <a:cs typeface="Calibri"/>
              </a:rPr>
              <a:t> </a:t>
            </a:r>
            <a:r>
              <a:rPr sz="1800" u="heavy" spc="-30" dirty="0">
                <a:solidFill>
                  <a:srgbClr val="36A5DD"/>
                </a:solidFill>
                <a:uFill>
                  <a:solidFill>
                    <a:srgbClr val="36A4DC"/>
                  </a:solidFill>
                </a:uFill>
                <a:latin typeface="Calibri"/>
                <a:cs typeface="Calibri"/>
              </a:rPr>
              <a:t>Tax</a:t>
            </a:r>
            <a:r>
              <a:rPr sz="1800" u="heavy" dirty="0">
                <a:solidFill>
                  <a:srgbClr val="36A5DD"/>
                </a:solidFill>
                <a:uFill>
                  <a:solidFill>
                    <a:srgbClr val="36A4DC"/>
                  </a:solidFill>
                </a:uFill>
                <a:latin typeface="Calibri"/>
                <a:cs typeface="Calibri"/>
              </a:rPr>
              <a:t> Increment</a:t>
            </a:r>
            <a:r>
              <a:rPr sz="1800" u="heavy" spc="-10" dirty="0">
                <a:solidFill>
                  <a:srgbClr val="36A5DD"/>
                </a:solidFill>
                <a:uFill>
                  <a:solidFill>
                    <a:srgbClr val="36A4DC"/>
                  </a:solidFill>
                </a:uFill>
                <a:latin typeface="Calibri"/>
                <a:cs typeface="Calibri"/>
              </a:rPr>
              <a:t> </a:t>
            </a:r>
            <a:r>
              <a:rPr sz="1800" u="heavy" dirty="0">
                <a:solidFill>
                  <a:srgbClr val="36A5DD"/>
                </a:solidFill>
                <a:uFill>
                  <a:solidFill>
                    <a:srgbClr val="36A4DC"/>
                  </a:solidFill>
                </a:uFill>
                <a:latin typeface="Calibri"/>
                <a:cs typeface="Calibri"/>
              </a:rPr>
              <a:t>Financing</a:t>
            </a:r>
            <a:r>
              <a:rPr sz="1800" u="heavy" spc="-15" dirty="0">
                <a:solidFill>
                  <a:srgbClr val="36A5DD"/>
                </a:solidFill>
                <a:uFill>
                  <a:solidFill>
                    <a:srgbClr val="36A4DC"/>
                  </a:solidFill>
                </a:uFill>
                <a:latin typeface="Calibri"/>
                <a:cs typeface="Calibri"/>
              </a:rPr>
              <a:t> </a:t>
            </a:r>
            <a:r>
              <a:rPr sz="1800" u="heavy" dirty="0">
                <a:solidFill>
                  <a:srgbClr val="36A5DD"/>
                </a:solidFill>
                <a:uFill>
                  <a:solidFill>
                    <a:srgbClr val="36A4DC"/>
                  </a:solidFill>
                </a:uFill>
                <a:latin typeface="Calibri"/>
                <a:cs typeface="Calibri"/>
              </a:rPr>
              <a:t>(TIF)</a:t>
            </a:r>
            <a:r>
              <a:rPr sz="1800" u="heavy" spc="-10" dirty="0">
                <a:solidFill>
                  <a:srgbClr val="36A5DD"/>
                </a:solidFill>
                <a:uFill>
                  <a:solidFill>
                    <a:srgbClr val="36A4DC"/>
                  </a:solidFill>
                </a:uFill>
                <a:latin typeface="Calibri"/>
                <a:cs typeface="Calibri"/>
              </a:rPr>
              <a:t> </a:t>
            </a:r>
            <a:r>
              <a:rPr sz="1800" u="heavy" dirty="0">
                <a:solidFill>
                  <a:srgbClr val="36A5DD"/>
                </a:solidFill>
                <a:uFill>
                  <a:solidFill>
                    <a:srgbClr val="36A4DC"/>
                  </a:solidFill>
                </a:uFill>
                <a:latin typeface="Calibri"/>
                <a:cs typeface="Calibri"/>
              </a:rPr>
              <a:t>Program</a:t>
            </a:r>
            <a:r>
              <a:rPr sz="1800" u="heavy" spc="-10" dirty="0">
                <a:solidFill>
                  <a:srgbClr val="36A5DD"/>
                </a:solidFill>
                <a:uFill>
                  <a:solidFill>
                    <a:srgbClr val="36A4DC"/>
                  </a:solidFill>
                </a:uFill>
                <a:latin typeface="Calibri"/>
                <a:cs typeface="Calibri"/>
              </a:rPr>
              <a:t> (michigan.gov)</a:t>
            </a:r>
            <a:endParaRPr sz="1800" dirty="0">
              <a:latin typeface="Calibri"/>
              <a:cs typeface="Calibri"/>
            </a:endParaRPr>
          </a:p>
          <a:p>
            <a:pPr>
              <a:lnSpc>
                <a:spcPct val="100000"/>
              </a:lnSpc>
            </a:pPr>
            <a:endParaRPr sz="1800" dirty="0">
              <a:latin typeface="Calibri"/>
              <a:cs typeface="Calibri"/>
            </a:endParaRPr>
          </a:p>
          <a:p>
            <a:pPr>
              <a:lnSpc>
                <a:spcPct val="100000"/>
              </a:lnSpc>
              <a:spcBef>
                <a:spcPts val="50"/>
              </a:spcBef>
            </a:pPr>
            <a:endParaRPr sz="1850" dirty="0">
              <a:latin typeface="Calibri"/>
              <a:cs typeface="Calibri"/>
            </a:endParaRPr>
          </a:p>
          <a:p>
            <a:pPr marL="53340">
              <a:lnSpc>
                <a:spcPct val="100000"/>
              </a:lnSpc>
              <a:spcBef>
                <a:spcPts val="5"/>
              </a:spcBef>
            </a:pPr>
            <a:r>
              <a:rPr sz="3300" b="1" dirty="0">
                <a:solidFill>
                  <a:srgbClr val="DA4731"/>
                </a:solidFill>
                <a:latin typeface="Calibri"/>
                <a:cs typeface="Calibri"/>
              </a:rPr>
              <a:t>THANK</a:t>
            </a:r>
            <a:r>
              <a:rPr sz="3300" b="1" spc="-85" dirty="0">
                <a:solidFill>
                  <a:srgbClr val="DA4731"/>
                </a:solidFill>
                <a:latin typeface="Calibri"/>
                <a:cs typeface="Calibri"/>
              </a:rPr>
              <a:t> </a:t>
            </a:r>
            <a:r>
              <a:rPr sz="3300" b="1" dirty="0">
                <a:solidFill>
                  <a:srgbClr val="DA4731"/>
                </a:solidFill>
                <a:latin typeface="Calibri"/>
                <a:cs typeface="Calibri"/>
              </a:rPr>
              <a:t>YOU</a:t>
            </a:r>
            <a:r>
              <a:rPr sz="3300" b="1" spc="-75" dirty="0">
                <a:solidFill>
                  <a:srgbClr val="DA4731"/>
                </a:solidFill>
                <a:latin typeface="Calibri"/>
                <a:cs typeface="Calibri"/>
              </a:rPr>
              <a:t> </a:t>
            </a:r>
            <a:r>
              <a:rPr sz="3300" b="1" dirty="0">
                <a:solidFill>
                  <a:srgbClr val="DA4731"/>
                </a:solidFill>
                <a:latin typeface="Calibri"/>
                <a:cs typeface="Calibri"/>
              </a:rPr>
              <a:t>FOR</a:t>
            </a:r>
            <a:r>
              <a:rPr sz="3300" b="1" spc="-75" dirty="0">
                <a:solidFill>
                  <a:srgbClr val="DA4731"/>
                </a:solidFill>
                <a:latin typeface="Calibri"/>
                <a:cs typeface="Calibri"/>
              </a:rPr>
              <a:t> </a:t>
            </a:r>
            <a:r>
              <a:rPr sz="3300" b="1" dirty="0">
                <a:solidFill>
                  <a:srgbClr val="DA4731"/>
                </a:solidFill>
                <a:latin typeface="Calibri"/>
                <a:cs typeface="Calibri"/>
              </a:rPr>
              <a:t>YOUR</a:t>
            </a:r>
            <a:r>
              <a:rPr sz="3300" b="1" spc="-75" dirty="0">
                <a:solidFill>
                  <a:srgbClr val="DA4731"/>
                </a:solidFill>
                <a:latin typeface="Calibri"/>
                <a:cs typeface="Calibri"/>
              </a:rPr>
              <a:t> </a:t>
            </a:r>
            <a:r>
              <a:rPr sz="3300" b="1" dirty="0">
                <a:solidFill>
                  <a:srgbClr val="DA4731"/>
                </a:solidFill>
                <a:latin typeface="Calibri"/>
                <a:cs typeface="Calibri"/>
              </a:rPr>
              <a:t>TIME</a:t>
            </a:r>
            <a:r>
              <a:rPr sz="3300" b="1" spc="-70" dirty="0">
                <a:solidFill>
                  <a:srgbClr val="DA4731"/>
                </a:solidFill>
                <a:latin typeface="Calibri"/>
                <a:cs typeface="Calibri"/>
              </a:rPr>
              <a:t> </a:t>
            </a:r>
            <a:r>
              <a:rPr sz="3300" b="1" spc="-10" dirty="0">
                <a:solidFill>
                  <a:srgbClr val="DA4731"/>
                </a:solidFill>
                <a:latin typeface="Calibri"/>
                <a:cs typeface="Calibri"/>
              </a:rPr>
              <a:t>TODAY!</a:t>
            </a:r>
            <a:endParaRPr sz="3300" dirty="0">
              <a:latin typeface="Calibri"/>
              <a:cs typeface="Calibri"/>
            </a:endParaRPr>
          </a:p>
        </p:txBody>
      </p:sp>
      <p:pic>
        <p:nvPicPr>
          <p:cNvPr id="6" name="object 6"/>
          <p:cNvPicPr/>
          <p:nvPr/>
        </p:nvPicPr>
        <p:blipFill>
          <a:blip r:embed="rId5" cstate="print"/>
          <a:stretch>
            <a:fillRect/>
          </a:stretch>
        </p:blipFill>
        <p:spPr>
          <a:xfrm>
            <a:off x="7888985" y="2893313"/>
            <a:ext cx="1560575" cy="2389632"/>
          </a:xfrm>
          <a:prstGeom prst="rect">
            <a:avLst/>
          </a:prstGeom>
        </p:spPr>
      </p:pic>
      <p:sp>
        <p:nvSpPr>
          <p:cNvPr id="7" name="object 7"/>
          <p:cNvSpPr txBox="1">
            <a:spLocks noGrp="1"/>
          </p:cNvSpPr>
          <p:nvPr>
            <p:ph type="ftr" sz="quarter" idx="5"/>
          </p:nvPr>
        </p:nvSpPr>
        <p:spPr>
          <a:prstGeom prst="rect">
            <a:avLst/>
          </a:prstGeom>
        </p:spPr>
        <p:txBody>
          <a:bodyPr vert="horz" wrap="square" lIns="0" tIns="13970" rIns="0" bIns="0" rtlCol="0">
            <a:spAutoFit/>
          </a:bodyPr>
          <a:lstStyle/>
          <a:p>
            <a:pPr marL="12700">
              <a:lnSpc>
                <a:spcPct val="100000"/>
              </a:lnSpc>
              <a:spcBef>
                <a:spcPts val="110"/>
              </a:spcBef>
            </a:pPr>
            <a:r>
              <a:rPr spc="210" dirty="0"/>
              <a:t>MICHIGA</a:t>
            </a:r>
            <a:r>
              <a:rPr spc="10" dirty="0"/>
              <a:t> </a:t>
            </a:r>
            <a:r>
              <a:rPr dirty="0"/>
              <a:t>N</a:t>
            </a:r>
            <a:r>
              <a:rPr spc="-5" dirty="0"/>
              <a:t> </a:t>
            </a:r>
            <a:r>
              <a:rPr dirty="0"/>
              <a:t>.</a:t>
            </a:r>
            <a:r>
              <a:rPr spc="-15" dirty="0"/>
              <a:t> </a:t>
            </a:r>
            <a:r>
              <a:rPr dirty="0"/>
              <a:t>G</a:t>
            </a:r>
            <a:r>
              <a:rPr spc="-5" dirty="0"/>
              <a:t> </a:t>
            </a:r>
            <a:r>
              <a:rPr spc="200" dirty="0"/>
              <a:t>OV/MSHDA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6A5D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619</Words>
  <Application>Microsoft Office PowerPoint</Application>
  <PresentationFormat>Custom</PresentationFormat>
  <Paragraphs>78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Century Gothic</vt:lpstr>
      <vt:lpstr>Office Theme</vt:lpstr>
      <vt:lpstr>PowerPoint Presentation</vt:lpstr>
      <vt:lpstr>What is HTIF?</vt:lpstr>
      <vt:lpstr>MSHDA’s Role</vt:lpstr>
      <vt:lpstr>2024 Updates</vt:lpstr>
      <vt:lpstr>2025 Updates, so far…</vt:lpstr>
      <vt:lpstr>HELPFUL HINTS</vt:lpstr>
      <vt:lpstr>The MSHDA Review Process</vt:lpstr>
      <vt:lpstr>The MSHDA Review Process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Housing TIF Powerpoint Session 4</dc:title>
  <dc:creator>lentycha</dc:creator>
  <cp:lastModifiedBy>Benson, Chad (MSHDA)</cp:lastModifiedBy>
  <cp:revision>6</cp:revision>
  <dcterms:created xsi:type="dcterms:W3CDTF">2025-01-28T19:42:50Z</dcterms:created>
  <dcterms:modified xsi:type="dcterms:W3CDTF">2025-04-29T21:24:03Z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2024-11-13T00:00:00Z</vt:filetime>
  </property>
  <property fmtid="{D5CDD505-2E9C-101B-9397-08002B2CF9AE}" pid="3" name="Creator">
    <vt:lpwstr>PScript5.dll Version 5.2.2</vt:lpwstr>
  </property>
  <property fmtid="{D5CDD505-2E9C-101B-9397-08002B2CF9AE}" pid="4" name="LastSaved">
    <vt:filetime>2025-01-28T00:00:00Z</vt:filetime>
  </property>
  <property fmtid="{D5CDD505-2E9C-101B-9397-08002B2CF9AE}" pid="5" name="Producer">
    <vt:lpwstr>Acrobat Distiller 23.0 (Windows)</vt:lpwstr>
  </property>
  <property fmtid="{D5CDD505-2E9C-101B-9397-08002B2CF9AE}" pid="6" name="MSIP_Label_3a2fed65-62e7-46ea-af74-187e0c17143a_Enabled">
    <vt:lpwstr>true</vt:lpwstr>
  </property>
  <property fmtid="{D5CDD505-2E9C-101B-9397-08002B2CF9AE}" pid="7" name="MSIP_Label_3a2fed65-62e7-46ea-af74-187e0c17143a_SetDate">
    <vt:lpwstr>2025-01-28T19:43:14Z</vt:lpwstr>
  </property>
  <property fmtid="{D5CDD505-2E9C-101B-9397-08002B2CF9AE}" pid="8" name="MSIP_Label_3a2fed65-62e7-46ea-af74-187e0c17143a_Method">
    <vt:lpwstr>Privileged</vt:lpwstr>
  </property>
  <property fmtid="{D5CDD505-2E9C-101B-9397-08002B2CF9AE}" pid="9" name="MSIP_Label_3a2fed65-62e7-46ea-af74-187e0c17143a_Name">
    <vt:lpwstr>3a2fed65-62e7-46ea-af74-187e0c17143a</vt:lpwstr>
  </property>
  <property fmtid="{D5CDD505-2E9C-101B-9397-08002B2CF9AE}" pid="10" name="MSIP_Label_3a2fed65-62e7-46ea-af74-187e0c17143a_SiteId">
    <vt:lpwstr>d5fb7087-3777-42ad-966a-892ef47225d1</vt:lpwstr>
  </property>
  <property fmtid="{D5CDD505-2E9C-101B-9397-08002B2CF9AE}" pid="11" name="MSIP_Label_3a2fed65-62e7-46ea-af74-187e0c17143a_ActionId">
    <vt:lpwstr>53b90570-bc2c-4a55-93bc-5fe5593ba812</vt:lpwstr>
  </property>
  <property fmtid="{D5CDD505-2E9C-101B-9397-08002B2CF9AE}" pid="12" name="MSIP_Label_3a2fed65-62e7-46ea-af74-187e0c17143a_ContentBits">
    <vt:lpwstr>0</vt:lpwstr>
  </property>
</Properties>
</file>