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6"/>
  </p:notesMasterIdLst>
  <p:sldIdLst>
    <p:sldId id="275" r:id="rId2"/>
    <p:sldId id="257" r:id="rId3"/>
    <p:sldId id="786" r:id="rId4"/>
    <p:sldId id="785" r:id="rId5"/>
    <p:sldId id="787" r:id="rId6"/>
    <p:sldId id="788" r:id="rId7"/>
    <p:sldId id="775" r:id="rId8"/>
    <p:sldId id="784" r:id="rId9"/>
    <p:sldId id="789" r:id="rId10"/>
    <p:sldId id="265" r:id="rId11"/>
    <p:sldId id="605" r:id="rId12"/>
    <p:sldId id="388" r:id="rId13"/>
    <p:sldId id="773" r:id="rId14"/>
    <p:sldId id="301" r:id="rId1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F67EEF-996C-ECE7-7761-B85FE74155F8}" name="Mulholland, Logan" initials="ML" userId="S::lmulholland@fishbeck.com::bec8d0f8-8604-48df-af6b-6df12ee2202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6435"/>
          </a:xfrm>
          <a:prstGeom prst="rect">
            <a:avLst/>
          </a:prstGeom>
        </p:spPr>
        <p:txBody>
          <a:bodyPr vert="horz" lIns="92830" tIns="46415" rIns="92830" bIns="46415" rtlCol="0"/>
          <a:lstStyle>
            <a:lvl1pPr algn="r">
              <a:defRPr sz="1200"/>
            </a:lvl1pPr>
          </a:lstStyle>
          <a:p>
            <a:fld id="{50061106-7114-4470-9274-84F8C3EEF0BE}" type="datetimeFigureOut">
              <a:rPr lang="en-US" smtClean="0"/>
              <a:t>4/28/2025</a:t>
            </a:fld>
            <a:endParaRPr lang="en-US"/>
          </a:p>
        </p:txBody>
      </p:sp>
      <p:sp>
        <p:nvSpPr>
          <p:cNvPr id="4" name="Slide Image Placeholder 3"/>
          <p:cNvSpPr>
            <a:spLocks noGrp="1" noRot="1" noChangeAspect="1"/>
          </p:cNvSpPr>
          <p:nvPr>
            <p:ph type="sldImg" idx="2"/>
          </p:nvPr>
        </p:nvSpPr>
        <p:spPr>
          <a:xfrm>
            <a:off x="638175" y="1162050"/>
            <a:ext cx="5581650" cy="31400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73894"/>
            <a:ext cx="5486400" cy="3660458"/>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297180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9"/>
            <a:ext cx="2971800" cy="466434"/>
          </a:xfrm>
          <a:prstGeom prst="rect">
            <a:avLst/>
          </a:prstGeom>
        </p:spPr>
        <p:txBody>
          <a:bodyPr vert="horz" lIns="92830" tIns="46415" rIns="92830" bIns="46415" rtlCol="0" anchor="b"/>
          <a:lstStyle>
            <a:lvl1pPr algn="r">
              <a:defRPr sz="1200"/>
            </a:lvl1pPr>
          </a:lstStyle>
          <a:p>
            <a:fld id="{479702A2-FA0E-4C9F-808F-7AD92E136077}" type="slidenum">
              <a:rPr lang="en-US" smtClean="0"/>
              <a:t>‹#›</a:t>
            </a:fld>
            <a:endParaRPr lang="en-US"/>
          </a:p>
        </p:txBody>
      </p:sp>
    </p:spTree>
    <p:extLst>
      <p:ext uri="{BB962C8B-B14F-4D97-AF65-F5344CB8AC3E}">
        <p14:creationId xmlns:p14="http://schemas.microsoft.com/office/powerpoint/2010/main" val="219942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a:p>
            <a:r>
              <a:rPr lang="en-US" dirty="0"/>
              <a:t>Discuss presentation content :</a:t>
            </a:r>
          </a:p>
          <a:p>
            <a:r>
              <a:rPr lang="en-US" dirty="0"/>
              <a:t>Brownfield Basics review</a:t>
            </a:r>
          </a:p>
          <a:p>
            <a:r>
              <a:rPr lang="en-US" dirty="0"/>
              <a:t>Housing TIF </a:t>
            </a:r>
          </a:p>
          <a:p>
            <a:r>
              <a:rPr lang="en-US" dirty="0"/>
              <a:t>Financial issues with creation of housing and how the tools can potentially help</a:t>
            </a:r>
          </a:p>
          <a:p>
            <a:r>
              <a:rPr lang="en-US" dirty="0"/>
              <a:t>Leave time for questions and discussion</a:t>
            </a:r>
          </a:p>
          <a:p>
            <a:r>
              <a:rPr lang="en-US" dirty="0"/>
              <a:t>Using TIF for housing is a very new concept allowed by the passage of PA 90 of 2023 which amended Act 381. We are all still learning and understanding MSHDA’s requirements. </a:t>
            </a:r>
          </a:p>
        </p:txBody>
      </p:sp>
      <p:sp>
        <p:nvSpPr>
          <p:cNvPr id="4" name="Slide Number Placeholder 3"/>
          <p:cNvSpPr>
            <a:spLocks noGrp="1"/>
          </p:cNvSpPr>
          <p:nvPr>
            <p:ph type="sldNum" sz="quarter" idx="5"/>
          </p:nvPr>
        </p:nvSpPr>
        <p:spPr/>
        <p:txBody>
          <a:bodyPr/>
          <a:lstStyle/>
          <a:p>
            <a:fld id="{479702A2-FA0E-4C9F-808F-7AD92E136077}" type="slidenum">
              <a:rPr lang="en-US" smtClean="0"/>
              <a:t>1</a:t>
            </a:fld>
            <a:endParaRPr lang="en-US"/>
          </a:p>
        </p:txBody>
      </p:sp>
    </p:spTree>
    <p:extLst>
      <p:ext uri="{BB962C8B-B14F-4D97-AF65-F5344CB8AC3E}">
        <p14:creationId xmlns:p14="http://schemas.microsoft.com/office/powerpoint/2010/main" val="4197491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5"/>
          </p:nvPr>
        </p:nvSpPr>
        <p:spPr/>
        <p:txBody>
          <a:bodyPr/>
          <a:lstStyle/>
          <a:p>
            <a:fld id="{479702A2-FA0E-4C9F-808F-7AD92E136077}" type="slidenum">
              <a:rPr lang="en-US" smtClean="0"/>
              <a:t>7</a:t>
            </a:fld>
            <a:endParaRPr lang="en-US"/>
          </a:p>
        </p:txBody>
      </p:sp>
    </p:spTree>
    <p:extLst>
      <p:ext uri="{BB962C8B-B14F-4D97-AF65-F5344CB8AC3E}">
        <p14:creationId xmlns:p14="http://schemas.microsoft.com/office/powerpoint/2010/main" val="919592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479702A2-FA0E-4C9F-808F-7AD92E136077}" type="slidenum">
              <a:rPr lang="en-US" smtClean="0"/>
              <a:t>10</a:t>
            </a:fld>
            <a:endParaRPr lang="en-US"/>
          </a:p>
        </p:txBody>
      </p:sp>
    </p:spTree>
    <p:extLst>
      <p:ext uri="{BB962C8B-B14F-4D97-AF65-F5344CB8AC3E}">
        <p14:creationId xmlns:p14="http://schemas.microsoft.com/office/powerpoint/2010/main" val="80555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5"/>
          </p:nvPr>
        </p:nvSpPr>
        <p:spPr/>
        <p:txBody>
          <a:bodyPr/>
          <a:lstStyle/>
          <a:p>
            <a:fld id="{479702A2-FA0E-4C9F-808F-7AD92E136077}" type="slidenum">
              <a:rPr lang="en-US" smtClean="0"/>
              <a:t>11</a:t>
            </a:fld>
            <a:endParaRPr lang="en-US"/>
          </a:p>
        </p:txBody>
      </p:sp>
    </p:spTree>
    <p:extLst>
      <p:ext uri="{BB962C8B-B14F-4D97-AF65-F5344CB8AC3E}">
        <p14:creationId xmlns:p14="http://schemas.microsoft.com/office/powerpoint/2010/main" val="3653171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D3B8B37-3BD6-4AA4-B8C0-1D2E9D1598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77E1B45-80EC-4D75-8488-DF7C1C4108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Jeff</a:t>
            </a:r>
          </a:p>
        </p:txBody>
      </p:sp>
      <p:sp>
        <p:nvSpPr>
          <p:cNvPr id="28676" name="Slide Number Placeholder 3">
            <a:extLst>
              <a:ext uri="{FF2B5EF4-FFF2-40B4-BE49-F238E27FC236}">
                <a16:creationId xmlns:a16="http://schemas.microsoft.com/office/drawing/2014/main" id="{30B9E3FA-538A-4AF3-8A67-023516BE64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1711" indent="-300533">
              <a:defRPr>
                <a:solidFill>
                  <a:schemeClr val="tx1"/>
                </a:solidFill>
                <a:latin typeface="Arial" panose="020B0604020202020204" pitchFamily="34" charset="0"/>
                <a:ea typeface="ＭＳ Ｐゴシック" panose="020B0600070205080204" pitchFamily="34" charset="-128"/>
              </a:defRPr>
            </a:lvl2pPr>
            <a:lvl3pPr marL="1203770" indent="-239769">
              <a:defRPr>
                <a:solidFill>
                  <a:schemeClr val="tx1"/>
                </a:solidFill>
                <a:latin typeface="Arial" panose="020B0604020202020204" pitchFamily="34" charset="0"/>
                <a:ea typeface="ＭＳ Ｐゴシック" panose="020B0600070205080204" pitchFamily="34" charset="-128"/>
              </a:defRPr>
            </a:lvl3pPr>
            <a:lvl4pPr marL="1686592" indent="-239769">
              <a:defRPr>
                <a:solidFill>
                  <a:schemeClr val="tx1"/>
                </a:solidFill>
                <a:latin typeface="Arial" panose="020B0604020202020204" pitchFamily="34" charset="0"/>
                <a:ea typeface="ＭＳ Ｐゴシック" panose="020B0600070205080204" pitchFamily="34" charset="-128"/>
              </a:defRPr>
            </a:lvl4pPr>
            <a:lvl5pPr marL="2167772" indent="-239769">
              <a:defRPr>
                <a:solidFill>
                  <a:schemeClr val="tx1"/>
                </a:solidFill>
                <a:latin typeface="Arial" panose="020B0604020202020204" pitchFamily="34" charset="0"/>
                <a:ea typeface="ＭＳ Ｐゴシック" panose="020B0600070205080204" pitchFamily="34" charset="-128"/>
              </a:defRPr>
            </a:lvl5pPr>
            <a:lvl6pPr marL="2640739" indent="-239769" defTabSz="4729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13708" indent="-239769" defTabSz="4729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86676" indent="-239769" defTabSz="4729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59645" indent="-239769" defTabSz="47296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72968" fontAlgn="base">
              <a:spcBef>
                <a:spcPct val="0"/>
              </a:spcBef>
              <a:spcAft>
                <a:spcPct val="0"/>
              </a:spcAft>
              <a:defRPr/>
            </a:pPr>
            <a:fld id="{21827276-C8DA-4B54-A50E-E71F44E1856E}" type="slidenum">
              <a:rPr lang="en-US" altLang="en-US">
                <a:solidFill>
                  <a:prstClr val="black"/>
                </a:solidFill>
              </a:rPr>
              <a:pPr defTabSz="472968" fontAlgn="base">
                <a:spcBef>
                  <a:spcPct val="0"/>
                </a:spcBef>
                <a:spcAft>
                  <a:spcPct val="0"/>
                </a:spcAft>
                <a:defRPr/>
              </a:pPr>
              <a:t>12</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Slide Number Placeholder 3"/>
          <p:cNvSpPr>
            <a:spLocks noGrp="1"/>
          </p:cNvSpPr>
          <p:nvPr>
            <p:ph type="sldNum" sz="quarter" idx="5"/>
          </p:nvPr>
        </p:nvSpPr>
        <p:spPr/>
        <p:txBody>
          <a:bodyPr/>
          <a:lstStyle/>
          <a:p>
            <a:fld id="{479702A2-FA0E-4C9F-808F-7AD92E136077}" type="slidenum">
              <a:rPr lang="en-US" smtClean="0"/>
              <a:t>13</a:t>
            </a:fld>
            <a:endParaRPr lang="en-US"/>
          </a:p>
        </p:txBody>
      </p:sp>
    </p:spTree>
    <p:extLst>
      <p:ext uri="{BB962C8B-B14F-4D97-AF65-F5344CB8AC3E}">
        <p14:creationId xmlns:p14="http://schemas.microsoft.com/office/powerpoint/2010/main" val="414835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5"/>
          </p:nvPr>
        </p:nvSpPr>
        <p:spPr/>
        <p:txBody>
          <a:bodyPr/>
          <a:lstStyle/>
          <a:p>
            <a:fld id="{479702A2-FA0E-4C9F-808F-7AD92E136077}" type="slidenum">
              <a:rPr lang="en-US" smtClean="0"/>
              <a:t>14</a:t>
            </a:fld>
            <a:endParaRPr lang="en-US"/>
          </a:p>
        </p:txBody>
      </p:sp>
    </p:spTree>
    <p:extLst>
      <p:ext uri="{BB962C8B-B14F-4D97-AF65-F5344CB8AC3E}">
        <p14:creationId xmlns:p14="http://schemas.microsoft.com/office/powerpoint/2010/main" val="389246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59AD58C-22DF-4433-AFD1-38B883008BC5}" type="datetime1">
              <a:rPr lang="en-US" smtClean="0"/>
              <a:t>4/28/2025</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E85BBA37-482E-4557-84C6-E9ED8D534293}" type="slidenum">
              <a:rPr lang="en-US" smtClean="0"/>
              <a:t>‹#›</a:t>
            </a:fld>
            <a:endParaRPr lang="en-US"/>
          </a:p>
        </p:txBody>
      </p:sp>
    </p:spTree>
    <p:extLst>
      <p:ext uri="{BB962C8B-B14F-4D97-AF65-F5344CB8AC3E}">
        <p14:creationId xmlns:p14="http://schemas.microsoft.com/office/powerpoint/2010/main" val="2421119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0162D-0AB3-4A36-BF70-50E7353CBE91}" type="datetime1">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246468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E9AD-46BE-43A9-9745-AE03DC64C813}" type="datetime1">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156459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361421-3F4F-44E9-B85B-D43D18DD0EEB}" type="datetime1">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BA37-482E-4557-84C6-E9ED8D534293}" type="slidenum">
              <a:rPr lang="en-US" smtClean="0"/>
              <a:t>‹#›</a:t>
            </a:fld>
            <a:endParaRPr lang="en-US" dirty="0"/>
          </a:p>
        </p:txBody>
      </p:sp>
      <p:pic>
        <p:nvPicPr>
          <p:cNvPr id="7" name="Picture 6">
            <a:extLst>
              <a:ext uri="{FF2B5EF4-FFF2-40B4-BE49-F238E27FC236}">
                <a16:creationId xmlns:a16="http://schemas.microsoft.com/office/drawing/2014/main" id="{B95F9B35-DC99-9BD4-0DFC-B10A68E0A05E}"/>
              </a:ext>
            </a:extLst>
          </p:cNvPr>
          <p:cNvPicPr>
            <a:picLocks noChangeAspect="1"/>
          </p:cNvPicPr>
          <p:nvPr userDrawn="1"/>
        </p:nvPicPr>
        <p:blipFill>
          <a:blip r:embed="rId2"/>
          <a:stretch>
            <a:fillRect/>
          </a:stretch>
        </p:blipFill>
        <p:spPr>
          <a:xfrm>
            <a:off x="10347565" y="6225932"/>
            <a:ext cx="1408298" cy="414564"/>
          </a:xfrm>
          <a:prstGeom prst="rect">
            <a:avLst/>
          </a:prstGeom>
        </p:spPr>
      </p:pic>
    </p:spTree>
    <p:extLst>
      <p:ext uri="{BB962C8B-B14F-4D97-AF65-F5344CB8AC3E}">
        <p14:creationId xmlns:p14="http://schemas.microsoft.com/office/powerpoint/2010/main" val="9091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75892D-D358-4D97-94DE-CBDA9F7ABB70}" type="datetime1">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153647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547F4-75F0-4B48-97F8-7446452211EF}" type="datetime1">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257372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CACF1-1D05-48B9-AA39-19420DEB0F6E}" type="datetime1">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35880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903ACA-2742-438F-94DD-1AAC486FB6C3}" type="datetime1">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49815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1A4A5-0191-4662-B135-447518B60C21}" type="datetime1">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BBA37-482E-4557-84C6-E9ED8D534293}" type="slidenum">
              <a:rPr lang="en-US" smtClean="0"/>
              <a:t>‹#›</a:t>
            </a:fld>
            <a:endParaRPr lang="en-US"/>
          </a:p>
        </p:txBody>
      </p:sp>
    </p:spTree>
    <p:extLst>
      <p:ext uri="{BB962C8B-B14F-4D97-AF65-F5344CB8AC3E}">
        <p14:creationId xmlns:p14="http://schemas.microsoft.com/office/powerpoint/2010/main" val="201260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A3D6C40-7C49-408B-838C-96C05FABBFD7}" type="datetime1">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E85BBA37-482E-4557-84C6-E9ED8D534293}" type="slidenum">
              <a:rPr lang="en-US" smtClean="0"/>
              <a:t>‹#›</a:t>
            </a:fld>
            <a:endParaRPr lang="en-US"/>
          </a:p>
        </p:txBody>
      </p:sp>
    </p:spTree>
    <p:extLst>
      <p:ext uri="{BB962C8B-B14F-4D97-AF65-F5344CB8AC3E}">
        <p14:creationId xmlns:p14="http://schemas.microsoft.com/office/powerpoint/2010/main" val="33415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775A63B6-8182-4595-983F-5555334B239A}" type="datetime1">
              <a:rPr lang="en-US" smtClean="0"/>
              <a:t>4/28/2025</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E85BBA37-482E-4557-84C6-E9ED8D534293}" type="slidenum">
              <a:rPr lang="en-US" smtClean="0"/>
              <a:t>‹#›</a:t>
            </a:fld>
            <a:endParaRPr lang="en-US"/>
          </a:p>
        </p:txBody>
      </p:sp>
    </p:spTree>
    <p:extLst>
      <p:ext uri="{BB962C8B-B14F-4D97-AF65-F5344CB8AC3E}">
        <p14:creationId xmlns:p14="http://schemas.microsoft.com/office/powerpoint/2010/main" val="309901477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3566A6E-C921-4B25-9596-69E13CD690BB}" type="datetime1">
              <a:rPr lang="en-US" smtClean="0"/>
              <a:t>4/28/2025</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E85BBA37-482E-4557-84C6-E9ED8D534293}" type="slidenum">
              <a:rPr lang="en-US" smtClean="0"/>
              <a:t>‹#›</a:t>
            </a:fld>
            <a:endParaRPr lang="en-US"/>
          </a:p>
        </p:txBody>
      </p:sp>
    </p:spTree>
    <p:extLst>
      <p:ext uri="{BB962C8B-B14F-4D97-AF65-F5344CB8AC3E}">
        <p14:creationId xmlns:p14="http://schemas.microsoft.com/office/powerpoint/2010/main" val="38226979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0C6F-D7A7-D339-298D-F905CE408D95}"/>
              </a:ext>
            </a:extLst>
          </p:cNvPr>
          <p:cNvSpPr>
            <a:spLocks noGrp="1"/>
          </p:cNvSpPr>
          <p:nvPr>
            <p:ph type="ctrTitle"/>
          </p:nvPr>
        </p:nvSpPr>
        <p:spPr/>
        <p:txBody>
          <a:bodyPr vert="horz" lIns="91440" tIns="45720" rIns="91440" bIns="45720" rtlCol="0" anchor="ctr">
            <a:normAutofit/>
          </a:bodyPr>
          <a:lstStyle/>
          <a:p>
            <a:pPr>
              <a:lnSpc>
                <a:spcPct val="80000"/>
              </a:lnSpc>
            </a:pPr>
            <a:br>
              <a:rPr lang="en-US" sz="6100" dirty="0"/>
            </a:br>
            <a:r>
              <a:rPr lang="en-US" sz="6100" dirty="0"/>
              <a:t>Brownfield Redevelopment Tools and Resources</a:t>
            </a:r>
            <a:endParaRPr lang="en-US" sz="6100" i="1" dirty="0">
              <a:solidFill>
                <a:srgbClr val="FFFFFF"/>
              </a:solidFill>
            </a:endParaRPr>
          </a:p>
        </p:txBody>
      </p:sp>
      <p:sp>
        <p:nvSpPr>
          <p:cNvPr id="3" name="Subtitle 2">
            <a:extLst>
              <a:ext uri="{FF2B5EF4-FFF2-40B4-BE49-F238E27FC236}">
                <a16:creationId xmlns:a16="http://schemas.microsoft.com/office/drawing/2014/main" id="{8919E668-79D2-13A9-148D-C9787330960F}"/>
              </a:ext>
            </a:extLst>
          </p:cNvPr>
          <p:cNvSpPr>
            <a:spLocks noGrp="1"/>
          </p:cNvSpPr>
          <p:nvPr>
            <p:ph type="subTitle" idx="1"/>
          </p:nvPr>
        </p:nvSpPr>
        <p:spPr/>
        <p:txBody>
          <a:bodyPr/>
          <a:lstStyle/>
          <a:p>
            <a:r>
              <a:rPr lang="en-US" dirty="0"/>
              <a:t>Jackson County Brownfield Redevelopment Summit</a:t>
            </a:r>
          </a:p>
          <a:p>
            <a:r>
              <a:rPr lang="en-US" dirty="0"/>
              <a:t>May 1, 2025</a:t>
            </a:r>
          </a:p>
        </p:txBody>
      </p:sp>
      <p:pic>
        <p:nvPicPr>
          <p:cNvPr id="5" name="Picture 4" descr="A black and white logo&#10;&#10;Description automatically generated">
            <a:extLst>
              <a:ext uri="{FF2B5EF4-FFF2-40B4-BE49-F238E27FC236}">
                <a16:creationId xmlns:a16="http://schemas.microsoft.com/office/drawing/2014/main" id="{A7760E69-2D8E-F165-C5C3-ED0D5E94D9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48170" y="5837600"/>
            <a:ext cx="2536110" cy="682799"/>
          </a:xfrm>
          <a:prstGeom prst="rect">
            <a:avLst/>
          </a:prstGeom>
        </p:spPr>
      </p:pic>
    </p:spTree>
    <p:extLst>
      <p:ext uri="{BB962C8B-B14F-4D97-AF65-F5344CB8AC3E}">
        <p14:creationId xmlns:p14="http://schemas.microsoft.com/office/powerpoint/2010/main" val="18020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CA5BE528-17F2-2F20-01AF-C3BA8FD25570}"/>
              </a:ext>
            </a:extLst>
          </p:cNvPr>
          <p:cNvSpPr txBox="1">
            <a:spLocks noGrp="1"/>
          </p:cNvSpPr>
          <p:nvPr>
            <p:ph type="title"/>
          </p:nvPr>
        </p:nvSpPr>
        <p:spPr>
          <a:xfrm>
            <a:off x="657224" y="936711"/>
            <a:ext cx="2988265" cy="4984578"/>
          </a:xfrm>
          <a:prstGeom prst="rect">
            <a:avLst/>
          </a:prstGeom>
        </p:spPr>
        <p:txBody>
          <a:bodyPr rtlCol="0">
            <a:normAutofit/>
          </a:bodyPr>
          <a:lstStyle/>
          <a:p>
            <a:r>
              <a:rPr lang="en-US" sz="4400" b="1">
                <a:solidFill>
                  <a:srgbClr val="FFFFFF"/>
                </a:solidFill>
              </a:rPr>
              <a:t>Brownfield Tax Increment Financing</a:t>
            </a:r>
          </a:p>
        </p:txBody>
      </p:sp>
      <p:sp>
        <p:nvSpPr>
          <p:cNvPr id="4" name="Content Placeholder 5">
            <a:extLst>
              <a:ext uri="{FF2B5EF4-FFF2-40B4-BE49-F238E27FC236}">
                <a16:creationId xmlns:a16="http://schemas.microsoft.com/office/drawing/2014/main" id="{B317DBBC-9A0C-8F78-083C-A543AF6DC9D2}"/>
              </a:ext>
            </a:extLst>
          </p:cNvPr>
          <p:cNvSpPr txBox="1">
            <a:spLocks noGrp="1"/>
          </p:cNvSpPr>
          <p:nvPr>
            <p:ph idx="1"/>
          </p:nvPr>
        </p:nvSpPr>
        <p:spPr>
          <a:xfrm>
            <a:off x="4614389" y="936711"/>
            <a:ext cx="6815992" cy="498457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marR="0" lvl="1" indent="-4572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effectLst/>
                <a:uLnTx/>
                <a:uFillTx/>
                <a:latin typeface="Calibri Light"/>
                <a:ea typeface="+mn-ea"/>
                <a:cs typeface="Calibri" panose="020F0502020204030204" pitchFamily="34" charset="0"/>
              </a:rPr>
              <a:t>Property must be eligible under Act 381</a:t>
            </a:r>
          </a:p>
          <a:p>
            <a:pPr marL="914400" marR="0" lvl="1" indent="-4572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effectLst/>
                <a:uLnTx/>
                <a:uFillTx/>
                <a:latin typeface="Calibri Light"/>
                <a:ea typeface="+mn-ea"/>
                <a:cs typeface="Calibri" panose="020F0502020204030204" pitchFamily="34" charset="0"/>
              </a:rPr>
              <a:t>The project needs to result in an increase in Taxable Value</a:t>
            </a:r>
          </a:p>
          <a:p>
            <a:pPr marL="914400" marR="0" lvl="1" indent="-4572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effectLst/>
                <a:uLnTx/>
                <a:uFillTx/>
                <a:latin typeface="Calibri Light"/>
                <a:ea typeface="+mn-ea"/>
                <a:cs typeface="Calibri" panose="020F0502020204030204" pitchFamily="34" charset="0"/>
              </a:rPr>
              <a:t>The increase in Taxable Value creates new property tax revenues which can be used to reimburse “eligible activities”</a:t>
            </a:r>
          </a:p>
          <a:p>
            <a:pPr marL="914400" marR="0" lvl="1" indent="-457200" defTabSz="914400" rtl="0" eaLnBrk="1" fontAlgn="auto" latinLnBrk="0" hangingPunct="1">
              <a:spcBef>
                <a:spcPts val="1000"/>
              </a:spcBef>
              <a:spcAft>
                <a:spcPts val="0"/>
              </a:spcAft>
              <a:buClrTx/>
              <a:buSzTx/>
              <a:buFont typeface="Arial" panose="020B0604020202020204" pitchFamily="34" charset="0"/>
              <a:buChar char="•"/>
              <a:tabLst/>
              <a:defRPr/>
            </a:pPr>
            <a:r>
              <a:rPr kumimoji="0" lang="en-US" b="0" u="none" strike="noStrike" kern="1200" cap="none" spc="0" normalizeH="0" baseline="0" noProof="0" dirty="0">
                <a:ln>
                  <a:noFill/>
                </a:ln>
                <a:effectLst/>
                <a:uLnTx/>
                <a:uFillTx/>
                <a:latin typeface="Calibri Light"/>
                <a:ea typeface="+mn-ea"/>
                <a:cs typeface="Calibri" panose="020F0502020204030204" pitchFamily="34" charset="0"/>
              </a:rPr>
              <a:t>Can work with other tax incentives, grants, loans, etc.</a:t>
            </a:r>
          </a:p>
          <a:p>
            <a:pPr marL="914400" marR="0" lvl="1" indent="-457200" defTabSz="914400" rtl="0" eaLnBrk="1" fontAlgn="auto" latinLnBrk="0" hangingPunct="1">
              <a:spcBef>
                <a:spcPts val="1000"/>
              </a:spcBef>
              <a:spcAft>
                <a:spcPts val="0"/>
              </a:spcAft>
              <a:buClrTx/>
              <a:buSzTx/>
              <a:buFont typeface="Arial" panose="020B0604020202020204" pitchFamily="34" charset="0"/>
              <a:buChar char="•"/>
              <a:tabLst/>
              <a:defRPr/>
            </a:pPr>
            <a:endParaRPr lang="en-US" dirty="0">
              <a:latin typeface="Calibri Light"/>
              <a:cs typeface="Calibri" panose="020F0502020204030204" pitchFamily="34" charset="0"/>
            </a:endParaRPr>
          </a:p>
        </p:txBody>
      </p:sp>
      <p:pic>
        <p:nvPicPr>
          <p:cNvPr id="3" name="Picture 2">
            <a:extLst>
              <a:ext uri="{FF2B5EF4-FFF2-40B4-BE49-F238E27FC236}">
                <a16:creationId xmlns:a16="http://schemas.microsoft.com/office/drawing/2014/main" id="{B5FF9FC7-3E89-CB82-E9C0-9DA04C58EA36}"/>
              </a:ext>
            </a:extLst>
          </p:cNvPr>
          <p:cNvPicPr>
            <a:picLocks noChangeAspect="1"/>
          </p:cNvPicPr>
          <p:nvPr/>
        </p:nvPicPr>
        <p:blipFill>
          <a:blip r:embed="rId3"/>
          <a:stretch>
            <a:fillRect/>
          </a:stretch>
        </p:blipFill>
        <p:spPr>
          <a:xfrm>
            <a:off x="10347565" y="6225932"/>
            <a:ext cx="1408298" cy="414564"/>
          </a:xfrm>
          <a:prstGeom prst="rect">
            <a:avLst/>
          </a:prstGeom>
        </p:spPr>
      </p:pic>
    </p:spTree>
    <p:extLst>
      <p:ext uri="{BB962C8B-B14F-4D97-AF65-F5344CB8AC3E}">
        <p14:creationId xmlns:p14="http://schemas.microsoft.com/office/powerpoint/2010/main" val="367322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203A77C-A4FA-4A7C-843F-CC9DC564934F}"/>
              </a:ext>
            </a:extLst>
          </p:cNvPr>
          <p:cNvSpPr>
            <a:spLocks noGrp="1"/>
          </p:cNvSpPr>
          <p:nvPr>
            <p:ph type="title"/>
          </p:nvPr>
        </p:nvSpPr>
        <p:spPr>
          <a:xfrm>
            <a:off x="630936" y="841248"/>
            <a:ext cx="10945368" cy="649224"/>
          </a:xfrm>
        </p:spPr>
        <p:txBody>
          <a:bodyPr anchor="ctr">
            <a:normAutofit/>
          </a:bodyPr>
          <a:lstStyle/>
          <a:p>
            <a:r>
              <a:rPr lang="en-US" sz="4000" b="1">
                <a:solidFill>
                  <a:schemeClr val="tx2"/>
                </a:solidFill>
                <a:latin typeface="+mj-lt"/>
              </a:rPr>
              <a:t>Tax Increment Financing</a:t>
            </a:r>
            <a:endParaRPr lang="en-US" sz="4000" b="1" dirty="0">
              <a:solidFill>
                <a:schemeClr val="tx2"/>
              </a:solidFill>
              <a:latin typeface="+mj-lt"/>
            </a:endParaRPr>
          </a:p>
        </p:txBody>
      </p:sp>
      <p:sp>
        <p:nvSpPr>
          <p:cNvPr id="6" name="Content Placeholder 2">
            <a:extLst>
              <a:ext uri="{FF2B5EF4-FFF2-40B4-BE49-F238E27FC236}">
                <a16:creationId xmlns:a16="http://schemas.microsoft.com/office/drawing/2014/main" id="{B992E64D-5213-46D0-A618-474D210F0EF7}"/>
              </a:ext>
            </a:extLst>
          </p:cNvPr>
          <p:cNvSpPr txBox="1">
            <a:spLocks/>
          </p:cNvSpPr>
          <p:nvPr/>
        </p:nvSpPr>
        <p:spPr>
          <a:xfrm>
            <a:off x="5705856" y="1490472"/>
            <a:ext cx="6267068" cy="50036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80000"/>
            </a:pPr>
            <a:r>
              <a:rPr lang="en-US" sz="2400" dirty="0">
                <a:latin typeface="+mj-lt"/>
              </a:rPr>
              <a:t>The New (Incremental) Taxes are used to reimburse the party that financed (Developer and/or Authority) the Eligible Activities Described in the Brownfield Plan. </a:t>
            </a:r>
          </a:p>
          <a:p>
            <a:pPr lvl="1">
              <a:buSzPct val="80000"/>
            </a:pPr>
            <a:r>
              <a:rPr lang="en-US" dirty="0">
                <a:latin typeface="+mj-lt"/>
              </a:rPr>
              <a:t>Tax Increment = new taxable value – initial taxable value (based on new investment)</a:t>
            </a:r>
          </a:p>
          <a:p>
            <a:pPr lvl="1">
              <a:buSzPct val="80000"/>
            </a:pPr>
            <a:r>
              <a:rPr lang="en-US" dirty="0">
                <a:latin typeface="+mj-lt"/>
              </a:rPr>
              <a:t>Plans limit cost of Eligible Activities to be reimbursed and the amount of time for reimbursement (Plan – 35 years; TIF – 30 years)</a:t>
            </a:r>
          </a:p>
          <a:p>
            <a:pPr lvl="1">
              <a:buSzPct val="80000"/>
            </a:pPr>
            <a:r>
              <a:rPr lang="en-US" dirty="0">
                <a:latin typeface="+mj-lt"/>
              </a:rPr>
              <a:t>Once the Plan reaches one of these limits, it is ended, and all future tax increment accrues to the individual taxing jurisdictions.</a:t>
            </a:r>
          </a:p>
        </p:txBody>
      </p:sp>
      <p:pic>
        <p:nvPicPr>
          <p:cNvPr id="2" name="Picture 1">
            <a:extLst>
              <a:ext uri="{FF2B5EF4-FFF2-40B4-BE49-F238E27FC236}">
                <a16:creationId xmlns:a16="http://schemas.microsoft.com/office/drawing/2014/main" id="{6A47ACA1-31ED-69DD-2924-FE0485D913EC}"/>
              </a:ext>
            </a:extLst>
          </p:cNvPr>
          <p:cNvPicPr>
            <a:picLocks noChangeAspect="1"/>
          </p:cNvPicPr>
          <p:nvPr/>
        </p:nvPicPr>
        <p:blipFill>
          <a:blip r:embed="rId3"/>
          <a:stretch>
            <a:fillRect/>
          </a:stretch>
        </p:blipFill>
        <p:spPr>
          <a:xfrm>
            <a:off x="10347565" y="6225932"/>
            <a:ext cx="1408298" cy="414564"/>
          </a:xfrm>
          <a:prstGeom prst="rect">
            <a:avLst/>
          </a:prstGeom>
        </p:spPr>
      </p:pic>
      <p:pic>
        <p:nvPicPr>
          <p:cNvPr id="7" name="Picture 6">
            <a:extLst>
              <a:ext uri="{FF2B5EF4-FFF2-40B4-BE49-F238E27FC236}">
                <a16:creationId xmlns:a16="http://schemas.microsoft.com/office/drawing/2014/main" id="{858B1409-E03A-16D4-A6FE-D67E6F691D3E}"/>
              </a:ext>
            </a:extLst>
          </p:cNvPr>
          <p:cNvPicPr>
            <a:picLocks noChangeAspect="1"/>
          </p:cNvPicPr>
          <p:nvPr/>
        </p:nvPicPr>
        <p:blipFill rotWithShape="1">
          <a:blip r:embed="rId4"/>
          <a:srcRect t="10255"/>
          <a:stretch/>
        </p:blipFill>
        <p:spPr>
          <a:xfrm>
            <a:off x="615696" y="1948070"/>
            <a:ext cx="4965526" cy="4004674"/>
          </a:xfrm>
          <a:prstGeom prst="rect">
            <a:avLst/>
          </a:prstGeom>
        </p:spPr>
      </p:pic>
    </p:spTree>
    <p:extLst>
      <p:ext uri="{BB962C8B-B14F-4D97-AF65-F5344CB8AC3E}">
        <p14:creationId xmlns:p14="http://schemas.microsoft.com/office/powerpoint/2010/main" val="285285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8A53BBC-9008-4D50-8B94-5778A118E2C2}"/>
              </a:ext>
            </a:extLst>
          </p:cNvPr>
          <p:cNvSpPr>
            <a:spLocks noGrp="1" noChangeArrowheads="1"/>
          </p:cNvSpPr>
          <p:nvPr>
            <p:ph type="title"/>
          </p:nvPr>
        </p:nvSpPr>
        <p:spPr>
          <a:xfrm>
            <a:off x="623316" y="333653"/>
            <a:ext cx="10945368" cy="649224"/>
          </a:xfrm>
        </p:spPr>
        <p:txBody>
          <a:bodyPr vert="horz" lIns="85725" tIns="42863" rIns="85725" bIns="42863" rtlCol="0" anchor="ctr" anchorCtr="0">
            <a:noAutofit/>
          </a:bodyPr>
          <a:lstStyle/>
          <a:p>
            <a:r>
              <a:rPr lang="en-US" altLang="en-US" sz="4000" dirty="0">
                <a:latin typeface="+mj-lt"/>
                <a:ea typeface="ＭＳ Ｐゴシック" panose="020B0600070205080204" pitchFamily="34" charset="-128"/>
                <a:cs typeface="Arial" panose="020B0604020202020204" pitchFamily="34" charset="0"/>
              </a:rPr>
              <a:t>What are “Eligible Activities”? </a:t>
            </a:r>
            <a:r>
              <a:rPr lang="en-US" altLang="en-US" sz="2800" i="1" dirty="0">
                <a:latin typeface="+mj-lt"/>
                <a:ea typeface="ＭＳ Ｐゴシック" panose="020B0600070205080204" pitchFamily="34" charset="-128"/>
                <a:cs typeface="Arial" panose="020B0604020202020204" pitchFamily="34" charset="0"/>
              </a:rPr>
              <a:t>(Redevelopment Expenses) </a:t>
            </a:r>
          </a:p>
        </p:txBody>
      </p:sp>
      <p:sp>
        <p:nvSpPr>
          <p:cNvPr id="27651" name="Content Placeholder 2">
            <a:extLst>
              <a:ext uri="{FF2B5EF4-FFF2-40B4-BE49-F238E27FC236}">
                <a16:creationId xmlns:a16="http://schemas.microsoft.com/office/drawing/2014/main" id="{7E692358-2B79-47AC-A872-E512BED66CDF}"/>
              </a:ext>
            </a:extLst>
          </p:cNvPr>
          <p:cNvSpPr>
            <a:spLocks noGrp="1" noChangeArrowheads="1"/>
          </p:cNvSpPr>
          <p:nvPr>
            <p:ph idx="1"/>
          </p:nvPr>
        </p:nvSpPr>
        <p:spPr>
          <a:xfrm>
            <a:off x="530352" y="982876"/>
            <a:ext cx="11219688" cy="5540254"/>
          </a:xfrm>
        </p:spPr>
        <p:txBody>
          <a:bodyPr vert="horz" lIns="85725" tIns="42863" rIns="85725" bIns="42863" rtlCol="0">
            <a:normAutofit lnSpcReduction="10000"/>
          </a:bodyPr>
          <a:lstStyle/>
          <a:p>
            <a:pPr marL="0" indent="0">
              <a:lnSpc>
                <a:spcPct val="100000"/>
              </a:lnSpc>
              <a:spcBef>
                <a:spcPts val="375"/>
              </a:spcBef>
              <a:buSzPct val="80000"/>
              <a:buNone/>
            </a:pPr>
            <a:r>
              <a:rPr lang="en-US" altLang="en-US" sz="2200" u="sng" dirty="0">
                <a:latin typeface="+mj-lt"/>
              </a:rPr>
              <a:t>Brownfield Plan/Act 381 Work Plans  </a:t>
            </a:r>
          </a:p>
          <a:p>
            <a:pPr marL="112014" lvl="1" indent="-285750">
              <a:lnSpc>
                <a:spcPct val="100000"/>
              </a:lnSpc>
              <a:buSzPct val="100000"/>
            </a:pPr>
            <a:r>
              <a:rPr lang="en-US" altLang="en-US" sz="1800" b="1" dirty="0">
                <a:latin typeface="+mj-lt"/>
              </a:rPr>
              <a:t>EGLE*</a:t>
            </a:r>
            <a:r>
              <a:rPr lang="en-US" altLang="en-US" sz="1800" dirty="0">
                <a:latin typeface="+mj-lt"/>
              </a:rPr>
              <a:t> (Department of Environment, Great Lakes and Energy) Department Specific Activities (Environmental):</a:t>
            </a:r>
          </a:p>
          <a:p>
            <a:pPr marL="511175" lvl="1" indent="-225425">
              <a:lnSpc>
                <a:spcPct val="100000"/>
              </a:lnSpc>
              <a:buSzPct val="110000"/>
            </a:pPr>
            <a:r>
              <a:rPr lang="en-US" altLang="en-US" sz="1600" dirty="0">
                <a:latin typeface="+mj-lt"/>
              </a:rPr>
              <a:t>Phase I and II ESAs, BEAs, Due Care activities, response activities, removal and closure of USTs, disposal of solid waste, dust control, specialized foundations, removal and disposal of lake or river sediments, industrial cleaning, certain sheeting or shoring, lead, mold or asbestos abatement</a:t>
            </a:r>
          </a:p>
          <a:p>
            <a:pPr marL="511175" lvl="1" indent="-225425">
              <a:lnSpc>
                <a:spcPct val="100000"/>
              </a:lnSpc>
              <a:buSzPct val="110000"/>
            </a:pPr>
            <a:r>
              <a:rPr lang="en-US" altLang="en-US" sz="1600" dirty="0">
                <a:latin typeface="+mj-lt"/>
              </a:rPr>
              <a:t>Demolition that is required to address environmental site issues</a:t>
            </a:r>
          </a:p>
          <a:p>
            <a:pPr marL="511175" lvl="1" indent="-225425">
              <a:lnSpc>
                <a:spcPct val="100000"/>
              </a:lnSpc>
              <a:buSzPct val="110000"/>
            </a:pPr>
            <a:r>
              <a:rPr lang="en-US" altLang="en-US" sz="1600" dirty="0">
                <a:latin typeface="+mj-lt"/>
              </a:rPr>
              <a:t>Infrastructure improvements and site preparation for landfill facilities that meet certain criteria</a:t>
            </a:r>
          </a:p>
          <a:p>
            <a:pPr marL="112014" lvl="1" indent="-285750">
              <a:lnSpc>
                <a:spcPct val="100000"/>
              </a:lnSpc>
              <a:buSzPct val="100000"/>
            </a:pPr>
            <a:r>
              <a:rPr lang="en-US" altLang="en-US" sz="1800" b="1" dirty="0">
                <a:latin typeface="+mj-lt"/>
              </a:rPr>
              <a:t>MSF*</a:t>
            </a:r>
            <a:r>
              <a:rPr lang="en-US" altLang="en-US" sz="1800" dirty="0">
                <a:latin typeface="+mj-lt"/>
              </a:rPr>
              <a:t> (Michigan Strategic Fund) Activities (Non-Environmental):</a:t>
            </a:r>
          </a:p>
          <a:p>
            <a:pPr marL="454025" lvl="2" indent="-168275">
              <a:lnSpc>
                <a:spcPct val="100000"/>
              </a:lnSpc>
              <a:buSzPct val="110000"/>
            </a:pPr>
            <a:r>
              <a:rPr lang="en-US" altLang="en-US" sz="1600" i="0" dirty="0">
                <a:latin typeface="+mj-lt"/>
              </a:rPr>
              <a:t>Demolition, lead and asbestos abatement</a:t>
            </a:r>
          </a:p>
          <a:p>
            <a:pPr marL="454025" lvl="2" indent="-168275">
              <a:lnSpc>
                <a:spcPct val="100000"/>
              </a:lnSpc>
              <a:buSzPct val="110000"/>
            </a:pPr>
            <a:r>
              <a:rPr lang="en-US" altLang="en-US" sz="1600" i="0" dirty="0">
                <a:latin typeface="+mj-lt"/>
              </a:rPr>
              <a:t>Site preparation (**Core Communities, Land Bank)</a:t>
            </a:r>
          </a:p>
          <a:p>
            <a:pPr marL="454025" lvl="2" indent="-168275">
              <a:lnSpc>
                <a:spcPct val="100000"/>
              </a:lnSpc>
              <a:buSzPct val="110000"/>
            </a:pPr>
            <a:r>
              <a:rPr lang="en-US" altLang="en-US" sz="1600" i="0" dirty="0">
                <a:latin typeface="+mj-lt"/>
              </a:rPr>
              <a:t>Public infrastructure (**Core Communities, Land Bank)</a:t>
            </a:r>
          </a:p>
          <a:p>
            <a:pPr marL="112014" lvl="1" indent="-285750">
              <a:lnSpc>
                <a:spcPct val="100000"/>
              </a:lnSpc>
              <a:buSzPct val="100000"/>
            </a:pPr>
            <a:r>
              <a:rPr lang="en-US" altLang="en-US" sz="1800" b="1" dirty="0">
                <a:latin typeface="+mj-lt"/>
              </a:rPr>
              <a:t>MSHDA*</a:t>
            </a:r>
            <a:r>
              <a:rPr lang="en-US" altLang="en-US" sz="1800" dirty="0">
                <a:latin typeface="+mj-lt"/>
              </a:rPr>
              <a:t> (Michigan State Housing Development Authority) Activities (Housing) </a:t>
            </a:r>
          </a:p>
          <a:p>
            <a:pPr marL="112014" lvl="1" indent="-285750">
              <a:lnSpc>
                <a:spcPct val="100000"/>
              </a:lnSpc>
              <a:buSzPct val="100000"/>
            </a:pPr>
            <a:endParaRPr lang="en-US" altLang="en-US" sz="1800" dirty="0">
              <a:latin typeface="+mj-lt"/>
            </a:endParaRPr>
          </a:p>
          <a:p>
            <a:pPr marL="169164" lvl="1" indent="-342900">
              <a:lnSpc>
                <a:spcPct val="100000"/>
              </a:lnSpc>
              <a:buSzPct val="80000"/>
            </a:pPr>
            <a:r>
              <a:rPr lang="en-US" altLang="en-US" sz="1800" dirty="0">
                <a:latin typeface="+mj-lt"/>
              </a:rPr>
              <a:t>Preparation of Brownfield Plans and Work Plans</a:t>
            </a:r>
          </a:p>
          <a:p>
            <a:pPr marL="169164" lvl="1" indent="-342900">
              <a:lnSpc>
                <a:spcPct val="100000"/>
              </a:lnSpc>
              <a:buSzPct val="80000"/>
            </a:pPr>
            <a:r>
              <a:rPr lang="en-US" altLang="en-US" sz="1800" dirty="0">
                <a:latin typeface="+mj-lt"/>
              </a:rPr>
              <a:t>Brownfield Plan and Work Plan implementation</a:t>
            </a:r>
          </a:p>
          <a:p>
            <a:pPr marL="169164" lvl="1" indent="-342900">
              <a:lnSpc>
                <a:spcPct val="100000"/>
              </a:lnSpc>
              <a:buSzPct val="80000"/>
            </a:pPr>
            <a:r>
              <a:rPr lang="en-US" altLang="en-US" sz="1800" dirty="0">
                <a:latin typeface="+mj-lt"/>
              </a:rPr>
              <a:t>Administrative costs of the BRA</a:t>
            </a:r>
          </a:p>
          <a:p>
            <a:pPr marL="169164" lvl="1" indent="-342900">
              <a:lnSpc>
                <a:spcPct val="100000"/>
              </a:lnSpc>
              <a:buSzPct val="80000"/>
            </a:pPr>
            <a:r>
              <a:rPr lang="en-US" altLang="en-US" sz="1800" dirty="0">
                <a:latin typeface="+mj-lt"/>
              </a:rPr>
              <a:t>Interest Expense</a:t>
            </a:r>
          </a:p>
        </p:txBody>
      </p:sp>
      <p:pic>
        <p:nvPicPr>
          <p:cNvPr id="2" name="Picture 1">
            <a:extLst>
              <a:ext uri="{FF2B5EF4-FFF2-40B4-BE49-F238E27FC236}">
                <a16:creationId xmlns:a16="http://schemas.microsoft.com/office/drawing/2014/main" id="{A2A085F0-772D-163E-430E-C59D786FB947}"/>
              </a:ext>
            </a:extLst>
          </p:cNvPr>
          <p:cNvPicPr>
            <a:picLocks noChangeAspect="1"/>
          </p:cNvPicPr>
          <p:nvPr/>
        </p:nvPicPr>
        <p:blipFill>
          <a:blip r:embed="rId3"/>
          <a:stretch>
            <a:fillRect/>
          </a:stretch>
        </p:blipFill>
        <p:spPr>
          <a:xfrm>
            <a:off x="243633" y="6181725"/>
            <a:ext cx="1268076" cy="3414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32AE3-39F5-C43B-59E1-43D6A112C705}"/>
              </a:ext>
            </a:extLst>
          </p:cNvPr>
          <p:cNvSpPr>
            <a:spLocks noGrp="1"/>
          </p:cNvSpPr>
          <p:nvPr>
            <p:ph type="title"/>
          </p:nvPr>
        </p:nvSpPr>
        <p:spPr>
          <a:xfrm>
            <a:off x="8261404" y="542282"/>
            <a:ext cx="3543500" cy="1920240"/>
          </a:xfrm>
        </p:spPr>
        <p:txBody>
          <a:bodyPr/>
          <a:lstStyle/>
          <a:p>
            <a:r>
              <a:rPr lang="en-US" dirty="0"/>
              <a:t>Brownfield Plan Approval Process</a:t>
            </a:r>
          </a:p>
        </p:txBody>
      </p:sp>
      <p:sp>
        <p:nvSpPr>
          <p:cNvPr id="5" name="Content Placeholder 4">
            <a:extLst>
              <a:ext uri="{FF2B5EF4-FFF2-40B4-BE49-F238E27FC236}">
                <a16:creationId xmlns:a16="http://schemas.microsoft.com/office/drawing/2014/main" id="{4BF37262-1325-D7BD-9244-B373A2CF34FA}"/>
              </a:ext>
            </a:extLst>
          </p:cNvPr>
          <p:cNvSpPr>
            <a:spLocks noGrp="1"/>
          </p:cNvSpPr>
          <p:nvPr>
            <p:ph idx="1"/>
          </p:nvPr>
        </p:nvSpPr>
        <p:spPr>
          <a:xfrm>
            <a:off x="724293" y="780854"/>
            <a:ext cx="6096000" cy="5199322"/>
          </a:xfrm>
        </p:spPr>
        <p:txBody>
          <a:bodyPr>
            <a:normAutofit fontScale="92500" lnSpcReduction="10000"/>
          </a:bodyPr>
          <a:lstStyle/>
          <a:p>
            <a:pPr marL="4572" lvl="1" indent="0">
              <a:buNone/>
            </a:pPr>
            <a:r>
              <a:rPr lang="en-US" sz="2600" i="1" u="sng" dirty="0"/>
              <a:t>Local Approval:</a:t>
            </a:r>
          </a:p>
          <a:p>
            <a:pPr lvl="1">
              <a:buFont typeface="Wingdings" panose="05000000000000000000" pitchFamily="2" charset="2"/>
              <a:buChar char="ü"/>
            </a:pPr>
            <a:r>
              <a:rPr lang="en-US" sz="2600" dirty="0"/>
              <a:t>Developer proposes project and develops plan</a:t>
            </a:r>
          </a:p>
          <a:p>
            <a:pPr lvl="1">
              <a:buFont typeface="Wingdings" panose="05000000000000000000" pitchFamily="2" charset="2"/>
              <a:buChar char="ü"/>
            </a:pPr>
            <a:r>
              <a:rPr lang="en-US" sz="2600" dirty="0"/>
              <a:t>Brownfield Redevelopment Authority reviews plan and recommends adoption by County Board of Commissioners (BOC)</a:t>
            </a:r>
          </a:p>
          <a:p>
            <a:pPr lvl="1">
              <a:buFont typeface="Wingdings" panose="05000000000000000000" pitchFamily="2" charset="2"/>
              <a:buChar char="ü"/>
            </a:pPr>
            <a:r>
              <a:rPr lang="en-US" sz="2600" dirty="0"/>
              <a:t>BOC adoption subject to local unit of government approval where the project is occurring and a public hearing by the County Board of Commissioners</a:t>
            </a:r>
          </a:p>
          <a:p>
            <a:pPr marL="4572" lvl="1" indent="0">
              <a:buNone/>
            </a:pPr>
            <a:endParaRPr lang="en-US" sz="2600" dirty="0"/>
          </a:p>
          <a:p>
            <a:pPr marL="4572" lvl="1" indent="0">
              <a:buNone/>
            </a:pPr>
            <a:r>
              <a:rPr lang="en-US" sz="2600" i="1" u="sng" dirty="0"/>
              <a:t>State Approval:</a:t>
            </a:r>
          </a:p>
          <a:p>
            <a:pPr lvl="1">
              <a:buFont typeface="Wingdings" panose="05000000000000000000" pitchFamily="2" charset="2"/>
              <a:buChar char="ü"/>
            </a:pPr>
            <a:r>
              <a:rPr lang="en-US" sz="2600" dirty="0"/>
              <a:t>Developer creates a work plan</a:t>
            </a:r>
          </a:p>
          <a:p>
            <a:pPr lvl="1">
              <a:buFont typeface="Wingdings" panose="05000000000000000000" pitchFamily="2" charset="2"/>
              <a:buChar char="ü"/>
            </a:pPr>
            <a:r>
              <a:rPr lang="en-US" sz="2600" dirty="0"/>
              <a:t>Brownfield authority and state (MSHDA, MEDC, and/or EGLE) approve work plan</a:t>
            </a:r>
          </a:p>
          <a:p>
            <a:endParaRPr lang="en-US" dirty="0"/>
          </a:p>
        </p:txBody>
      </p:sp>
      <p:pic>
        <p:nvPicPr>
          <p:cNvPr id="3" name="Picture 2">
            <a:extLst>
              <a:ext uri="{FF2B5EF4-FFF2-40B4-BE49-F238E27FC236}">
                <a16:creationId xmlns:a16="http://schemas.microsoft.com/office/drawing/2014/main" id="{5109A182-400A-307D-C4AB-56C85915AE7F}"/>
              </a:ext>
            </a:extLst>
          </p:cNvPr>
          <p:cNvPicPr>
            <a:picLocks noChangeAspect="1"/>
          </p:cNvPicPr>
          <p:nvPr/>
        </p:nvPicPr>
        <p:blipFill>
          <a:blip r:embed="rId3"/>
          <a:stretch>
            <a:fillRect/>
          </a:stretch>
        </p:blipFill>
        <p:spPr>
          <a:xfrm>
            <a:off x="10376608" y="6315718"/>
            <a:ext cx="1268076" cy="341405"/>
          </a:xfrm>
          <a:prstGeom prst="rect">
            <a:avLst/>
          </a:prstGeom>
        </p:spPr>
      </p:pic>
    </p:spTree>
    <p:extLst>
      <p:ext uri="{BB962C8B-B14F-4D97-AF65-F5344CB8AC3E}">
        <p14:creationId xmlns:p14="http://schemas.microsoft.com/office/powerpoint/2010/main" val="836777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0458-B06D-4BD6-8711-E6364F6A32E7}"/>
              </a:ext>
            </a:extLst>
          </p:cNvPr>
          <p:cNvSpPr>
            <a:spLocks noGrp="1"/>
          </p:cNvSpPr>
          <p:nvPr>
            <p:ph type="title"/>
          </p:nvPr>
        </p:nvSpPr>
        <p:spPr>
          <a:xfrm>
            <a:off x="629194" y="659973"/>
            <a:ext cx="10601058" cy="679691"/>
          </a:xfrm>
        </p:spPr>
        <p:txBody>
          <a:bodyPr anchor="b">
            <a:noAutofit/>
          </a:bodyPr>
          <a:lstStyle/>
          <a:p>
            <a:pPr algn="ctr"/>
            <a:r>
              <a:rPr lang="en-US" dirty="0">
                <a:solidFill>
                  <a:schemeClr val="accent5">
                    <a:lumMod val="75000"/>
                  </a:schemeClr>
                </a:solidFill>
              </a:rPr>
              <a:t>Things to remember:</a:t>
            </a:r>
            <a:endParaRPr lang="en-US" dirty="0"/>
          </a:p>
        </p:txBody>
      </p:sp>
      <p:sp>
        <p:nvSpPr>
          <p:cNvPr id="3" name="Content Placeholder 2">
            <a:extLst>
              <a:ext uri="{FF2B5EF4-FFF2-40B4-BE49-F238E27FC236}">
                <a16:creationId xmlns:a16="http://schemas.microsoft.com/office/drawing/2014/main" id="{CA2D8226-F560-4986-8F61-FFF1E67BC5C9}"/>
              </a:ext>
            </a:extLst>
          </p:cNvPr>
          <p:cNvSpPr>
            <a:spLocks noGrp="1"/>
          </p:cNvSpPr>
          <p:nvPr>
            <p:ph idx="1"/>
          </p:nvPr>
        </p:nvSpPr>
        <p:spPr>
          <a:xfrm>
            <a:off x="1225296" y="1622990"/>
            <a:ext cx="10466595" cy="4736211"/>
          </a:xfrm>
        </p:spPr>
        <p:txBody>
          <a:bodyPr>
            <a:normAutofit fontScale="55000" lnSpcReduction="20000"/>
          </a:bodyPr>
          <a:lstStyle/>
          <a:p>
            <a:pPr lvl="1">
              <a:buFont typeface="Arial" panose="020B0604020202020204" pitchFamily="34" charset="0"/>
              <a:buChar char="•"/>
            </a:pPr>
            <a:r>
              <a:rPr lang="en-US" sz="3600" b="0" i="1" dirty="0"/>
              <a:t>No taxing jurisdiction will get less money under a brownfield plan than it does prior to approval of the brownfield plan</a:t>
            </a:r>
          </a:p>
          <a:p>
            <a:pPr lvl="1">
              <a:buFont typeface="Arial" panose="020B0604020202020204" pitchFamily="34" charset="0"/>
              <a:buChar char="•"/>
            </a:pPr>
            <a:endParaRPr lang="en-US" sz="3600" b="0" i="1" dirty="0"/>
          </a:p>
          <a:p>
            <a:pPr lvl="1">
              <a:buFont typeface="Arial" panose="020B0604020202020204" pitchFamily="34" charset="0"/>
              <a:buChar char="•"/>
            </a:pPr>
            <a:r>
              <a:rPr lang="en-US" sz="3600" b="0" i="1" dirty="0"/>
              <a:t>Only the taxes from the new development are captured</a:t>
            </a:r>
          </a:p>
          <a:p>
            <a:pPr marL="4572" lvl="1" indent="0">
              <a:buNone/>
            </a:pPr>
            <a:endParaRPr lang="en-US" sz="3600" b="0" i="1" dirty="0"/>
          </a:p>
          <a:p>
            <a:pPr lvl="1">
              <a:buFont typeface="Arial" panose="020B0604020202020204" pitchFamily="34" charset="0"/>
              <a:buChar char="•"/>
            </a:pPr>
            <a:r>
              <a:rPr lang="en-US" sz="3600" b="0" i="1" dirty="0"/>
              <a:t>Per pupil school funding is not affected when school tax millages are captured in a Brownfield Plan</a:t>
            </a:r>
          </a:p>
          <a:p>
            <a:pPr marL="4572" lvl="1" indent="0">
              <a:buNone/>
            </a:pPr>
            <a:endParaRPr lang="en-US" sz="3600" b="0" i="1" dirty="0"/>
          </a:p>
          <a:p>
            <a:pPr lvl="1">
              <a:buFont typeface="Arial" panose="020B0604020202020204" pitchFamily="34" charset="0"/>
              <a:buChar char="•"/>
            </a:pPr>
            <a:r>
              <a:rPr lang="en-US" sz="3600" b="0" i="1" dirty="0"/>
              <a:t>Reimburses eligible brownfield costs only if project creates tax increment from new investment and the taxes are paid</a:t>
            </a:r>
          </a:p>
          <a:p>
            <a:pPr lvl="1">
              <a:buFont typeface="Arial" panose="020B0604020202020204" pitchFamily="34" charset="0"/>
              <a:buChar char="•"/>
            </a:pPr>
            <a:endParaRPr lang="en-US" sz="3600" b="0" i="1" dirty="0"/>
          </a:p>
          <a:p>
            <a:pPr lvl="1">
              <a:buFont typeface="Arial" panose="020B0604020202020204" pitchFamily="34" charset="0"/>
              <a:buChar char="•"/>
            </a:pPr>
            <a:r>
              <a:rPr lang="en-US" sz="3600" i="1" dirty="0"/>
              <a:t>Multiple jurisdictional approval process and publicly vetted</a:t>
            </a:r>
            <a:endParaRPr lang="en-US" sz="3600" b="0" i="1" dirty="0"/>
          </a:p>
          <a:p>
            <a:pPr marL="4572" lvl="1" indent="0">
              <a:buNone/>
            </a:pPr>
            <a:endParaRPr lang="en-US" sz="3600" b="0" i="1" dirty="0"/>
          </a:p>
          <a:p>
            <a:pPr lvl="1">
              <a:buFont typeface="Arial" panose="020B0604020202020204" pitchFamily="34" charset="0"/>
              <a:buChar char="•"/>
            </a:pPr>
            <a:r>
              <a:rPr lang="en-US" sz="3600" b="0" i="1" dirty="0"/>
              <a:t>Brownfield Plans help leverage other funding programs and incentives.  Supports projects that are consistent with local zoning, Master Plans, etc. – a public-private partnership that creates </a:t>
            </a:r>
            <a:r>
              <a:rPr lang="en-US" sz="3600" b="0" i="1"/>
              <a:t>win-win-win outcomes.</a:t>
            </a:r>
            <a:endParaRPr lang="en-US" sz="3600" b="0" i="1" dirty="0"/>
          </a:p>
          <a:p>
            <a:pPr marL="0" indent="0">
              <a:buNone/>
            </a:pPr>
            <a:br>
              <a:rPr lang="en-US" b="0" dirty="0"/>
            </a:br>
            <a:endParaRPr lang="en-US" sz="3600" b="0" dirty="0"/>
          </a:p>
        </p:txBody>
      </p:sp>
    </p:spTree>
    <p:extLst>
      <p:ext uri="{BB962C8B-B14F-4D97-AF65-F5344CB8AC3E}">
        <p14:creationId xmlns:p14="http://schemas.microsoft.com/office/powerpoint/2010/main" val="252014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7373B-87F1-4A16-BECE-469333F175E3}"/>
              </a:ext>
            </a:extLst>
          </p:cNvPr>
          <p:cNvSpPr>
            <a:spLocks noGrp="1"/>
          </p:cNvSpPr>
          <p:nvPr>
            <p:ph type="title"/>
          </p:nvPr>
        </p:nvSpPr>
        <p:spPr/>
        <p:txBody>
          <a:bodyPr/>
          <a:lstStyle/>
          <a:p>
            <a:pPr>
              <a:defRPr/>
            </a:pPr>
            <a:r>
              <a:rPr lang="en-US" dirty="0">
                <a:solidFill>
                  <a:schemeClr val="tx1"/>
                </a:solidFill>
                <a:ea typeface="+mj-ea"/>
                <a:cs typeface="Arial"/>
              </a:rPr>
              <a:t>Presentation Outline</a:t>
            </a:r>
          </a:p>
        </p:txBody>
      </p:sp>
      <p:sp>
        <p:nvSpPr>
          <p:cNvPr id="3" name="Content Placeholder 2">
            <a:extLst>
              <a:ext uri="{FF2B5EF4-FFF2-40B4-BE49-F238E27FC236}">
                <a16:creationId xmlns:a16="http://schemas.microsoft.com/office/drawing/2014/main" id="{05E181DB-EB1E-413D-9467-204675C0BD9B}"/>
              </a:ext>
            </a:extLst>
          </p:cNvPr>
          <p:cNvSpPr>
            <a:spLocks noGrp="1"/>
          </p:cNvSpPr>
          <p:nvPr>
            <p:ph idx="1"/>
          </p:nvPr>
        </p:nvSpPr>
        <p:spPr/>
        <p:txBody>
          <a:bodyPr>
            <a:normAutofit/>
          </a:bodyPr>
          <a:lstStyle/>
          <a:p>
            <a:pPr>
              <a:buFont typeface="Arial"/>
              <a:buChar char="•"/>
              <a:defRPr/>
            </a:pPr>
            <a:r>
              <a:rPr lang="en-US" sz="3000" dirty="0">
                <a:solidFill>
                  <a:schemeClr val="bg2">
                    <a:lumMod val="25000"/>
                  </a:schemeClr>
                </a:solidFill>
              </a:rPr>
              <a:t>Jackson County Brownfield Redevelopment Authority</a:t>
            </a:r>
          </a:p>
          <a:p>
            <a:pPr>
              <a:buFont typeface="Arial"/>
              <a:buChar char="•"/>
              <a:defRPr/>
            </a:pPr>
            <a:r>
              <a:rPr lang="en-US" sz="3000" dirty="0">
                <a:solidFill>
                  <a:schemeClr val="bg2">
                    <a:lumMod val="25000"/>
                  </a:schemeClr>
                </a:solidFill>
              </a:rPr>
              <a:t>Brownfield Basics and Brownfield Tax Increment Financing</a:t>
            </a:r>
          </a:p>
          <a:p>
            <a:pPr>
              <a:buFont typeface="Arial"/>
              <a:buChar char="•"/>
              <a:defRPr/>
            </a:pPr>
            <a:r>
              <a:rPr lang="en-US" sz="3000" dirty="0">
                <a:solidFill>
                  <a:schemeClr val="bg2">
                    <a:lumMod val="25000"/>
                  </a:schemeClr>
                </a:solidFill>
              </a:rPr>
              <a:t>Overview of Brownfield Eligibility and Eligible Activities</a:t>
            </a:r>
          </a:p>
          <a:p>
            <a:pPr>
              <a:buFont typeface="Arial"/>
              <a:buChar char="•"/>
              <a:defRPr/>
            </a:pPr>
            <a:r>
              <a:rPr lang="en-US" sz="3000" dirty="0">
                <a:solidFill>
                  <a:schemeClr val="bg2">
                    <a:lumMod val="25000"/>
                  </a:schemeClr>
                </a:solidFill>
              </a:rPr>
              <a:t>Brownfield Processes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suit&#10;&#10;AI-generated content may be incorrect.">
            <a:extLst>
              <a:ext uri="{FF2B5EF4-FFF2-40B4-BE49-F238E27FC236}">
                <a16:creationId xmlns:a16="http://schemas.microsoft.com/office/drawing/2014/main" id="{1501EF4C-598F-0FB2-5B55-D4C6DA7691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7185" y="1757932"/>
            <a:ext cx="4575286" cy="3137918"/>
          </a:xfrm>
        </p:spPr>
      </p:pic>
    </p:spTree>
    <p:extLst>
      <p:ext uri="{BB962C8B-B14F-4D97-AF65-F5344CB8AC3E}">
        <p14:creationId xmlns:p14="http://schemas.microsoft.com/office/powerpoint/2010/main" val="122012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E577-B34E-47C3-8981-F3D51D3E750F}"/>
              </a:ext>
            </a:extLst>
          </p:cNvPr>
          <p:cNvSpPr>
            <a:spLocks noGrp="1"/>
          </p:cNvSpPr>
          <p:nvPr>
            <p:ph type="title"/>
          </p:nvPr>
        </p:nvSpPr>
        <p:spPr/>
        <p:txBody>
          <a:bodyPr/>
          <a:lstStyle/>
          <a:p>
            <a:r>
              <a:rPr lang="en-US" dirty="0"/>
              <a:t>Brownfield Sites</a:t>
            </a:r>
          </a:p>
        </p:txBody>
      </p:sp>
      <p:pic>
        <p:nvPicPr>
          <p:cNvPr id="9" name="Picture 8" descr="A brick building with graffiti on the wall&#10;&#10;AI-generated content may be incorrect.">
            <a:extLst>
              <a:ext uri="{FF2B5EF4-FFF2-40B4-BE49-F238E27FC236}">
                <a16:creationId xmlns:a16="http://schemas.microsoft.com/office/drawing/2014/main" id="{98CB8C75-567F-50F1-3E92-A6E7BC2F9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399" y="2187117"/>
            <a:ext cx="5668045" cy="3429000"/>
          </a:xfrm>
          <a:prstGeom prst="rect">
            <a:avLst/>
          </a:prstGeom>
        </p:spPr>
      </p:pic>
      <p:pic>
        <p:nvPicPr>
          <p:cNvPr id="13" name="Content Placeholder 12" descr="A street with a building and power lines">
            <a:extLst>
              <a:ext uri="{FF2B5EF4-FFF2-40B4-BE49-F238E27FC236}">
                <a16:creationId xmlns:a16="http://schemas.microsoft.com/office/drawing/2014/main" id="{21870EE1-033E-71B1-E940-0CB385103EB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885" y="2187117"/>
            <a:ext cx="5438042" cy="3289856"/>
          </a:xfrm>
        </p:spPr>
      </p:pic>
    </p:spTree>
    <p:extLst>
      <p:ext uri="{BB962C8B-B14F-4D97-AF65-F5344CB8AC3E}">
        <p14:creationId xmlns:p14="http://schemas.microsoft.com/office/powerpoint/2010/main" val="201114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C8E3E93-2C21-416B-A10D-752B1C256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867151"/>
          </a:solidFill>
          <a:ln>
            <a:solidFill>
              <a:srgbClr val="8671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94A74-EF2D-FB9F-127A-3E63DABA253F}"/>
              </a:ext>
            </a:extLst>
          </p:cNvPr>
          <p:cNvSpPr>
            <a:spLocks noGrp="1"/>
          </p:cNvSpPr>
          <p:nvPr>
            <p:ph type="title"/>
          </p:nvPr>
        </p:nvSpPr>
        <p:spPr>
          <a:xfrm>
            <a:off x="8054939" y="499533"/>
            <a:ext cx="3635067" cy="1920240"/>
          </a:xfrm>
        </p:spPr>
        <p:txBody>
          <a:bodyPr anchor="b">
            <a:normAutofit/>
          </a:bodyPr>
          <a:lstStyle/>
          <a:p>
            <a:r>
              <a:rPr lang="en-US" sz="4000">
                <a:solidFill>
                  <a:srgbClr val="FFFFFF"/>
                </a:solidFill>
              </a:rPr>
              <a:t>Also Brownfield Sites</a:t>
            </a:r>
          </a:p>
        </p:txBody>
      </p:sp>
      <p:pic>
        <p:nvPicPr>
          <p:cNvPr id="9" name="Picture 8" descr="A house with a driveway&#10;&#10;AI-generated content may be incorrect.">
            <a:extLst>
              <a:ext uri="{FF2B5EF4-FFF2-40B4-BE49-F238E27FC236}">
                <a16:creationId xmlns:a16="http://schemas.microsoft.com/office/drawing/2014/main" id="{B53DE3A1-53B5-E3BC-90FA-0223994C85E2}"/>
              </a:ext>
            </a:extLst>
          </p:cNvPr>
          <p:cNvPicPr>
            <a:picLocks noChangeAspect="1"/>
          </p:cNvPicPr>
          <p:nvPr/>
        </p:nvPicPr>
        <p:blipFill>
          <a:blip r:embed="rId2">
            <a:extLst>
              <a:ext uri="{28A0092B-C50C-407E-A947-70E740481C1C}">
                <a14:useLocalDpi xmlns:a14="http://schemas.microsoft.com/office/drawing/2010/main" val="0"/>
              </a:ext>
            </a:extLst>
          </a:blip>
          <a:srcRect l="7454" r="16732" b="-4"/>
          <a:stretch/>
        </p:blipFill>
        <p:spPr>
          <a:xfrm>
            <a:off x="483282" y="484632"/>
            <a:ext cx="3546601" cy="3508648"/>
          </a:xfrm>
          <a:prstGeom prst="rect">
            <a:avLst/>
          </a:prstGeom>
        </p:spPr>
      </p:pic>
      <p:sp>
        <p:nvSpPr>
          <p:cNvPr id="27" name="Rectangle 26">
            <a:extLst>
              <a:ext uri="{FF2B5EF4-FFF2-40B4-BE49-F238E27FC236}">
                <a16:creationId xmlns:a16="http://schemas.microsoft.com/office/drawing/2014/main" id="{4AC33E4E-95EC-41FE-A342-95290DBBA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7309" y="484631"/>
            <a:ext cx="2876689" cy="2190311"/>
          </a:xfrm>
          <a:prstGeom prst="rect">
            <a:avLst/>
          </a:prstGeom>
          <a:solidFill>
            <a:srgbClr val="86715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482C0B0-81A4-4584-8347-3F70B1E9F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885" y="4164378"/>
            <a:ext cx="3544586" cy="2208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uilding with a glass front&#10;&#10;AI-generated content may be incorrect.">
            <a:extLst>
              <a:ext uri="{FF2B5EF4-FFF2-40B4-BE49-F238E27FC236}">
                <a16:creationId xmlns:a16="http://schemas.microsoft.com/office/drawing/2014/main" id="{51783603-B48F-1B38-ED9C-33018D89EF32}"/>
              </a:ext>
            </a:extLst>
          </p:cNvPr>
          <p:cNvPicPr>
            <a:picLocks noChangeAspect="1"/>
          </p:cNvPicPr>
          <p:nvPr/>
        </p:nvPicPr>
        <p:blipFill>
          <a:blip r:embed="rId3">
            <a:extLst>
              <a:ext uri="{28A0092B-C50C-407E-A947-70E740481C1C}">
                <a14:useLocalDpi xmlns:a14="http://schemas.microsoft.com/office/drawing/2010/main" val="0"/>
              </a:ext>
            </a:extLst>
          </a:blip>
          <a:srcRect r="7770"/>
          <a:stretch/>
        </p:blipFill>
        <p:spPr>
          <a:xfrm rot="5400000">
            <a:off x="3846873" y="3166243"/>
            <a:ext cx="3537557" cy="2876690"/>
          </a:xfrm>
          <a:prstGeom prst="rect">
            <a:avLst/>
          </a:prstGeom>
        </p:spPr>
      </p:pic>
      <p:pic>
        <p:nvPicPr>
          <p:cNvPr id="11" name="Content Placeholder 10">
            <a:extLst>
              <a:ext uri="{FF2B5EF4-FFF2-40B4-BE49-F238E27FC236}">
                <a16:creationId xmlns:a16="http://schemas.microsoft.com/office/drawing/2014/main" id="{96918AB7-2A3C-FEB2-8E12-3962092C80D5}"/>
              </a:ext>
            </a:extLst>
          </p:cNvPr>
          <p:cNvPicPr>
            <a:picLocks noGrp="1" noChangeAspect="1"/>
          </p:cNvPicPr>
          <p:nvPr>
            <p:ph idx="1"/>
          </p:nvPr>
        </p:nvPicPr>
        <p:blipFill>
          <a:blip r:embed="rId4"/>
          <a:stretch>
            <a:fillRect/>
          </a:stretch>
        </p:blipFill>
        <p:spPr>
          <a:xfrm>
            <a:off x="8054631" y="2321673"/>
            <a:ext cx="3635375" cy="2214653"/>
          </a:xfrm>
        </p:spPr>
      </p:pic>
      <p:pic>
        <p:nvPicPr>
          <p:cNvPr id="14" name="Picture 13" descr="A building with a green roof&#10;&#10;AI-generated content may be incorrect.">
            <a:extLst>
              <a:ext uri="{FF2B5EF4-FFF2-40B4-BE49-F238E27FC236}">
                <a16:creationId xmlns:a16="http://schemas.microsoft.com/office/drawing/2014/main" id="{41520A45-188F-D6A9-C089-437FEBA8D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983" y="4164378"/>
            <a:ext cx="3362325" cy="2521744"/>
          </a:xfrm>
          <a:prstGeom prst="rect">
            <a:avLst/>
          </a:prstGeom>
        </p:spPr>
      </p:pic>
    </p:spTree>
    <p:extLst>
      <p:ext uri="{BB962C8B-B14F-4D97-AF65-F5344CB8AC3E}">
        <p14:creationId xmlns:p14="http://schemas.microsoft.com/office/powerpoint/2010/main" val="2880129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63E21-7302-FD30-3A54-FB91786FB343}"/>
              </a:ext>
            </a:extLst>
          </p:cNvPr>
          <p:cNvSpPr>
            <a:spLocks noGrp="1"/>
          </p:cNvSpPr>
          <p:nvPr>
            <p:ph type="title"/>
          </p:nvPr>
        </p:nvSpPr>
        <p:spPr/>
        <p:txBody>
          <a:bodyPr/>
          <a:lstStyle/>
          <a:p>
            <a:r>
              <a:rPr lang="en-US" dirty="0"/>
              <a:t>Brownfield Redevelopment is Economic  and Community Development!</a:t>
            </a:r>
          </a:p>
        </p:txBody>
      </p:sp>
      <p:sp>
        <p:nvSpPr>
          <p:cNvPr id="3" name="Content Placeholder 2">
            <a:extLst>
              <a:ext uri="{FF2B5EF4-FFF2-40B4-BE49-F238E27FC236}">
                <a16:creationId xmlns:a16="http://schemas.microsoft.com/office/drawing/2014/main" id="{B363940F-3F59-A269-C668-AB63C8ABAAED}"/>
              </a:ext>
            </a:extLst>
          </p:cNvPr>
          <p:cNvSpPr>
            <a:spLocks noGrp="1"/>
          </p:cNvSpPr>
          <p:nvPr>
            <p:ph sz="half" idx="2"/>
          </p:nvPr>
        </p:nvSpPr>
        <p:spPr>
          <a:xfrm>
            <a:off x="657224" y="2750990"/>
            <a:ext cx="4663440" cy="3200400"/>
          </a:xfrm>
        </p:spPr>
        <p:txBody>
          <a:bodyPr>
            <a:normAutofit/>
          </a:bodyPr>
          <a:lstStyle/>
          <a:p>
            <a:r>
              <a:rPr lang="en-US" dirty="0"/>
              <a:t>Eligible Property:</a:t>
            </a:r>
          </a:p>
          <a:p>
            <a:r>
              <a:rPr lang="en-US" dirty="0"/>
              <a:t>Contaminated Property (“facility”)</a:t>
            </a:r>
          </a:p>
          <a:p>
            <a:r>
              <a:rPr lang="en-US" dirty="0"/>
              <a:t>Functionally Obsolete Property</a:t>
            </a:r>
          </a:p>
          <a:p>
            <a:r>
              <a:rPr lang="en-US" dirty="0"/>
              <a:t>Blighted Property</a:t>
            </a:r>
          </a:p>
          <a:p>
            <a:r>
              <a:rPr lang="en-US" dirty="0"/>
              <a:t>Historic Resource</a:t>
            </a:r>
          </a:p>
        </p:txBody>
      </p:sp>
      <p:sp>
        <p:nvSpPr>
          <p:cNvPr id="6" name="Content Placeholder 5">
            <a:extLst>
              <a:ext uri="{FF2B5EF4-FFF2-40B4-BE49-F238E27FC236}">
                <a16:creationId xmlns:a16="http://schemas.microsoft.com/office/drawing/2014/main" id="{0C3E32E5-A920-C533-4151-D3025C0C24D3}"/>
              </a:ext>
            </a:extLst>
          </p:cNvPr>
          <p:cNvSpPr>
            <a:spLocks noGrp="1"/>
          </p:cNvSpPr>
          <p:nvPr>
            <p:ph sz="quarter" idx="4"/>
          </p:nvPr>
        </p:nvSpPr>
        <p:spPr/>
        <p:txBody>
          <a:bodyPr>
            <a:normAutofit/>
          </a:bodyPr>
          <a:lstStyle/>
          <a:p>
            <a:endParaRPr lang="en-US" dirty="0"/>
          </a:p>
          <a:p>
            <a:r>
              <a:rPr lang="en-US" dirty="0"/>
              <a:t>Land Bank Authority Properties</a:t>
            </a:r>
          </a:p>
          <a:p>
            <a:r>
              <a:rPr lang="en-US" dirty="0"/>
              <a:t>Transit Oriented Property</a:t>
            </a:r>
          </a:p>
          <a:p>
            <a:r>
              <a:rPr lang="en-US" dirty="0"/>
              <a:t>Property Contiguous and Adjacent to a Brownfield</a:t>
            </a:r>
          </a:p>
          <a:p>
            <a:r>
              <a:rPr lang="en-US" dirty="0"/>
              <a:t>Housing Property</a:t>
            </a:r>
          </a:p>
          <a:p>
            <a:endParaRPr lang="en-US" dirty="0"/>
          </a:p>
        </p:txBody>
      </p:sp>
    </p:spTree>
    <p:extLst>
      <p:ext uri="{BB962C8B-B14F-4D97-AF65-F5344CB8AC3E}">
        <p14:creationId xmlns:p14="http://schemas.microsoft.com/office/powerpoint/2010/main" val="58071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7218A1-257E-B1B4-642F-B9ADF6166F91}"/>
              </a:ext>
            </a:extLst>
          </p:cNvPr>
          <p:cNvSpPr>
            <a:spLocks noGrp="1"/>
          </p:cNvSpPr>
          <p:nvPr>
            <p:ph type="title"/>
          </p:nvPr>
        </p:nvSpPr>
        <p:spPr>
          <a:xfrm>
            <a:off x="657224" y="936711"/>
            <a:ext cx="2988265" cy="4984578"/>
          </a:xfrm>
        </p:spPr>
        <p:txBody>
          <a:bodyPr>
            <a:normAutofit/>
          </a:bodyPr>
          <a:lstStyle/>
          <a:p>
            <a:r>
              <a:rPr lang="en-US" sz="4400">
                <a:solidFill>
                  <a:srgbClr val="FFFFFF"/>
                </a:solidFill>
              </a:rPr>
              <a:t>Brownfield Basics</a:t>
            </a:r>
          </a:p>
        </p:txBody>
      </p:sp>
      <p:sp>
        <p:nvSpPr>
          <p:cNvPr id="3" name="Slide Number Placeholder 2">
            <a:extLst>
              <a:ext uri="{FF2B5EF4-FFF2-40B4-BE49-F238E27FC236}">
                <a16:creationId xmlns:a16="http://schemas.microsoft.com/office/drawing/2014/main" id="{BFC5907B-B798-5DCA-76DB-F9381F818E5C}"/>
              </a:ext>
            </a:extLst>
          </p:cNvPr>
          <p:cNvSpPr>
            <a:spLocks noGrp="1"/>
          </p:cNvSpPr>
          <p:nvPr>
            <p:ph type="sldNum" sz="quarter" idx="12"/>
          </p:nvPr>
        </p:nvSpPr>
        <p:spPr>
          <a:xfrm>
            <a:off x="8763926" y="5876412"/>
            <a:ext cx="2926080" cy="1397039"/>
          </a:xfrm>
        </p:spPr>
        <p:txBody>
          <a:bodyPr>
            <a:normAutofit/>
          </a:bodyPr>
          <a:lstStyle/>
          <a:p>
            <a:pPr>
              <a:lnSpc>
                <a:spcPct val="90000"/>
              </a:lnSpc>
              <a:spcAft>
                <a:spcPts val="600"/>
              </a:spcAft>
            </a:pPr>
            <a:fld id="{E85BBA37-482E-4557-84C6-E9ED8D534293}" type="slidenum">
              <a:rPr lang="en-US" sz="9500" smtClean="0"/>
              <a:pPr>
                <a:lnSpc>
                  <a:spcPct val="90000"/>
                </a:lnSpc>
                <a:spcAft>
                  <a:spcPts val="600"/>
                </a:spcAft>
              </a:pPr>
              <a:t>7</a:t>
            </a:fld>
            <a:endParaRPr lang="en-US" sz="9500"/>
          </a:p>
        </p:txBody>
      </p:sp>
      <p:sp>
        <p:nvSpPr>
          <p:cNvPr id="6" name="Content Placeholder 5">
            <a:extLst>
              <a:ext uri="{FF2B5EF4-FFF2-40B4-BE49-F238E27FC236}">
                <a16:creationId xmlns:a16="http://schemas.microsoft.com/office/drawing/2014/main" id="{C44315C2-CC9A-C616-38BF-71F3287F4C82}"/>
              </a:ext>
            </a:extLst>
          </p:cNvPr>
          <p:cNvSpPr>
            <a:spLocks noGrp="1"/>
          </p:cNvSpPr>
          <p:nvPr>
            <p:ph idx="1"/>
          </p:nvPr>
        </p:nvSpPr>
        <p:spPr>
          <a:xfrm>
            <a:off x="4614389" y="936711"/>
            <a:ext cx="6815992" cy="4984578"/>
          </a:xfrm>
        </p:spPr>
        <p:txBody>
          <a:bodyPr anchor="ctr">
            <a:normAutofit fontScale="92500" lnSpcReduction="10000"/>
          </a:bodyPr>
          <a:lstStyle/>
          <a:p>
            <a:pPr lvl="1">
              <a:buFont typeface="Arial" panose="020B0604020202020204" pitchFamily="34" charset="0"/>
              <a:buChar char="•"/>
            </a:pPr>
            <a:r>
              <a:rPr lang="en-US" dirty="0"/>
              <a:t>Act 381 – Brownfield Redevelopment Financing Act 1996 PA 381, as amended</a:t>
            </a:r>
          </a:p>
          <a:p>
            <a:pPr lvl="1">
              <a:buFont typeface="Arial" panose="020B0604020202020204" pitchFamily="34" charset="0"/>
              <a:buChar char="•"/>
            </a:pPr>
            <a:r>
              <a:rPr lang="en-US" dirty="0"/>
              <a:t>Enacted to encourage brownfield redevelopment</a:t>
            </a:r>
          </a:p>
          <a:p>
            <a:pPr lvl="1">
              <a:buFont typeface="Arial" panose="020B0604020202020204" pitchFamily="34" charset="0"/>
              <a:buChar char="•"/>
            </a:pPr>
            <a:r>
              <a:rPr lang="en-US" dirty="0"/>
              <a:t>Controlled through Local Units of Government – Municipality and/or County</a:t>
            </a:r>
          </a:p>
          <a:p>
            <a:pPr marL="285750" indent="-285750">
              <a:buFont typeface="Arial" panose="020B0604020202020204" pitchFamily="34" charset="0"/>
              <a:buChar char="•"/>
            </a:pPr>
            <a:r>
              <a:rPr lang="en-US" dirty="0"/>
              <a:t>Primary use:</a:t>
            </a:r>
          </a:p>
          <a:p>
            <a:pPr marL="742950" lvl="1" indent="-285750">
              <a:buFont typeface="Arial" panose="020B0604020202020204" pitchFamily="34" charset="0"/>
              <a:buChar char="•"/>
            </a:pPr>
            <a:r>
              <a:rPr lang="en-US" dirty="0"/>
              <a:t>Create Brownfield Redevelopment Authorities</a:t>
            </a:r>
          </a:p>
          <a:p>
            <a:pPr marL="742950" lvl="1" indent="-285750">
              <a:buFont typeface="Arial" panose="020B0604020202020204" pitchFamily="34" charset="0"/>
              <a:buChar char="•"/>
            </a:pPr>
            <a:r>
              <a:rPr lang="en-US" dirty="0"/>
              <a:t>Provide funding/financing of brownfield eligible activities that create a project financing gap</a:t>
            </a:r>
          </a:p>
          <a:p>
            <a:pPr marL="742950" lvl="1" indent="-285750">
              <a:buFont typeface="Arial" panose="020B0604020202020204" pitchFamily="34" charset="0"/>
              <a:buChar char="•"/>
            </a:pPr>
            <a:r>
              <a:rPr lang="en-US" dirty="0"/>
              <a:t>Create Brownfield Plans for tax increment financing</a:t>
            </a:r>
          </a:p>
          <a:p>
            <a:pPr marL="742950" lvl="1" indent="-285750">
              <a:buFont typeface="Arial" panose="020B0604020202020204" pitchFamily="34" charset="0"/>
              <a:buChar char="•"/>
            </a:pPr>
            <a:r>
              <a:rPr lang="en-US" dirty="0"/>
              <a:t>Conduit for State/Federal Grants and Loans</a:t>
            </a:r>
          </a:p>
          <a:p>
            <a:pPr marL="742950" lvl="1" indent="-285750">
              <a:buFont typeface="Arial" panose="020B0604020202020204" pitchFamily="34" charset="0"/>
              <a:buChar char="•"/>
            </a:pPr>
            <a:r>
              <a:rPr lang="en-US" dirty="0"/>
              <a:t>Collaboration with Local Units of Government, Authorities, State Agencies, Citizens, and Local Economic Development Agencies to address local and project needs.</a:t>
            </a:r>
          </a:p>
        </p:txBody>
      </p:sp>
      <p:pic>
        <p:nvPicPr>
          <p:cNvPr id="8" name="Picture 7">
            <a:extLst>
              <a:ext uri="{FF2B5EF4-FFF2-40B4-BE49-F238E27FC236}">
                <a16:creationId xmlns:a16="http://schemas.microsoft.com/office/drawing/2014/main" id="{3EDCDE10-C573-2989-BB2E-A4E48D2B901F}"/>
              </a:ext>
            </a:extLst>
          </p:cNvPr>
          <p:cNvPicPr>
            <a:picLocks noChangeAspect="1"/>
          </p:cNvPicPr>
          <p:nvPr/>
        </p:nvPicPr>
        <p:blipFill>
          <a:blip r:embed="rId3"/>
          <a:stretch>
            <a:fillRect/>
          </a:stretch>
        </p:blipFill>
        <p:spPr>
          <a:xfrm>
            <a:off x="10347565" y="6225932"/>
            <a:ext cx="1408298" cy="414564"/>
          </a:xfrm>
          <a:prstGeom prst="rect">
            <a:avLst/>
          </a:prstGeom>
        </p:spPr>
      </p:pic>
    </p:spTree>
    <p:extLst>
      <p:ext uri="{BB962C8B-B14F-4D97-AF65-F5344CB8AC3E}">
        <p14:creationId xmlns:p14="http://schemas.microsoft.com/office/powerpoint/2010/main" val="184938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CA5C-508E-A6A5-12FD-B6C4E3836323}"/>
              </a:ext>
            </a:extLst>
          </p:cNvPr>
          <p:cNvSpPr>
            <a:spLocks noGrp="1"/>
          </p:cNvSpPr>
          <p:nvPr>
            <p:ph type="title"/>
          </p:nvPr>
        </p:nvSpPr>
        <p:spPr>
          <a:xfrm>
            <a:off x="657224" y="499533"/>
            <a:ext cx="10772775" cy="774790"/>
          </a:xfrm>
        </p:spPr>
        <p:txBody>
          <a:bodyPr>
            <a:normAutofit/>
          </a:bodyPr>
          <a:lstStyle/>
          <a:p>
            <a:r>
              <a:rPr lang="en-US" sz="4000" dirty="0"/>
              <a:t>Jackson County Brownfield Redevelopment Authority</a:t>
            </a:r>
          </a:p>
        </p:txBody>
      </p:sp>
      <p:sp>
        <p:nvSpPr>
          <p:cNvPr id="3" name="Content Placeholder 2">
            <a:extLst>
              <a:ext uri="{FF2B5EF4-FFF2-40B4-BE49-F238E27FC236}">
                <a16:creationId xmlns:a16="http://schemas.microsoft.com/office/drawing/2014/main" id="{0F613BCB-29DE-7CC1-0D31-FDA71AEDA987}"/>
              </a:ext>
            </a:extLst>
          </p:cNvPr>
          <p:cNvSpPr>
            <a:spLocks noGrp="1"/>
          </p:cNvSpPr>
          <p:nvPr>
            <p:ph idx="1"/>
          </p:nvPr>
        </p:nvSpPr>
        <p:spPr>
          <a:xfrm>
            <a:off x="657225" y="1408176"/>
            <a:ext cx="10123552" cy="4709160"/>
          </a:xfrm>
        </p:spPr>
        <p:txBody>
          <a:bodyPr>
            <a:normAutofit/>
          </a:bodyPr>
          <a:lstStyle/>
          <a:p>
            <a:pPr lvl="1">
              <a:buFont typeface="Arial" panose="020B0604020202020204" pitchFamily="34" charset="0"/>
              <a:buChar char="•"/>
            </a:pPr>
            <a:r>
              <a:rPr lang="en-US" dirty="0"/>
              <a:t>Established by the County Board of Commissioners in 1999</a:t>
            </a:r>
          </a:p>
          <a:p>
            <a:pPr lvl="1">
              <a:buFont typeface="Arial" panose="020B0604020202020204" pitchFamily="34" charset="0"/>
              <a:buChar char="•"/>
            </a:pPr>
            <a:r>
              <a:rPr lang="en-US" dirty="0"/>
              <a:t>Authority run by a Board of Directors, staffed contractually by Accelerate Jackson, and supported with contractual technical service provider(s).</a:t>
            </a:r>
          </a:p>
          <a:p>
            <a:pPr lvl="1">
              <a:buFont typeface="Arial" panose="020B0604020202020204" pitchFamily="34" charset="0"/>
              <a:buChar char="•"/>
            </a:pPr>
            <a:r>
              <a:rPr lang="en-US" dirty="0"/>
              <a:t>Awarded multiple federal U.S. EPA grants over the years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graphicFrame>
        <p:nvGraphicFramePr>
          <p:cNvPr id="4" name="Table 3">
            <a:extLst>
              <a:ext uri="{FF2B5EF4-FFF2-40B4-BE49-F238E27FC236}">
                <a16:creationId xmlns:a16="http://schemas.microsoft.com/office/drawing/2014/main" id="{FB80EA54-E41E-E712-801B-604B916B9441}"/>
              </a:ext>
            </a:extLst>
          </p:cNvPr>
          <p:cNvGraphicFramePr>
            <a:graphicFrameLocks noGrp="1"/>
          </p:cNvGraphicFramePr>
          <p:nvPr>
            <p:extLst>
              <p:ext uri="{D42A27DB-BD31-4B8C-83A1-F6EECF244321}">
                <p14:modId xmlns:p14="http://schemas.microsoft.com/office/powerpoint/2010/main" val="2794446145"/>
              </p:ext>
            </p:extLst>
          </p:nvPr>
        </p:nvGraphicFramePr>
        <p:xfrm>
          <a:off x="2323979" y="2959349"/>
          <a:ext cx="6545703" cy="3291840"/>
        </p:xfrm>
        <a:graphic>
          <a:graphicData uri="http://schemas.openxmlformats.org/drawingml/2006/table">
            <a:tbl>
              <a:tblPr firstRow="1" bandRow="1">
                <a:tableStyleId>{5C22544A-7EE6-4342-B048-85BDC9FD1C3A}</a:tableStyleId>
              </a:tblPr>
              <a:tblGrid>
                <a:gridCol w="2181901">
                  <a:extLst>
                    <a:ext uri="{9D8B030D-6E8A-4147-A177-3AD203B41FA5}">
                      <a16:colId xmlns:a16="http://schemas.microsoft.com/office/drawing/2014/main" val="2434350379"/>
                    </a:ext>
                  </a:extLst>
                </a:gridCol>
                <a:gridCol w="2181901">
                  <a:extLst>
                    <a:ext uri="{9D8B030D-6E8A-4147-A177-3AD203B41FA5}">
                      <a16:colId xmlns:a16="http://schemas.microsoft.com/office/drawing/2014/main" val="183265702"/>
                    </a:ext>
                  </a:extLst>
                </a:gridCol>
                <a:gridCol w="2181901">
                  <a:extLst>
                    <a:ext uri="{9D8B030D-6E8A-4147-A177-3AD203B41FA5}">
                      <a16:colId xmlns:a16="http://schemas.microsoft.com/office/drawing/2014/main" val="1703100314"/>
                    </a:ext>
                  </a:extLst>
                </a:gridCol>
              </a:tblGrid>
              <a:tr h="297177">
                <a:tc>
                  <a:txBody>
                    <a:bodyPr/>
                    <a:lstStyle/>
                    <a:p>
                      <a:r>
                        <a:rPr lang="en-US" dirty="0"/>
                        <a:t>Year</a:t>
                      </a:r>
                    </a:p>
                  </a:txBody>
                  <a:tcPr/>
                </a:tc>
                <a:tc>
                  <a:txBody>
                    <a:bodyPr/>
                    <a:lstStyle/>
                    <a:p>
                      <a:r>
                        <a:rPr lang="en-US" dirty="0"/>
                        <a:t>Amount</a:t>
                      </a:r>
                    </a:p>
                  </a:txBody>
                  <a:tcPr/>
                </a:tc>
                <a:tc>
                  <a:txBody>
                    <a:bodyPr/>
                    <a:lstStyle/>
                    <a:p>
                      <a:r>
                        <a:rPr lang="en-US" dirty="0"/>
                        <a:t>Type</a:t>
                      </a:r>
                    </a:p>
                  </a:txBody>
                  <a:tcPr/>
                </a:tc>
                <a:extLst>
                  <a:ext uri="{0D108BD9-81ED-4DB2-BD59-A6C34878D82A}">
                    <a16:rowId xmlns:a16="http://schemas.microsoft.com/office/drawing/2014/main" val="1772796119"/>
                  </a:ext>
                </a:extLst>
              </a:tr>
              <a:tr h="297177">
                <a:tc>
                  <a:txBody>
                    <a:bodyPr/>
                    <a:lstStyle/>
                    <a:p>
                      <a:r>
                        <a:rPr lang="en-US" dirty="0"/>
                        <a:t>1999</a:t>
                      </a:r>
                    </a:p>
                  </a:txBody>
                  <a:tcPr/>
                </a:tc>
                <a:tc>
                  <a:txBody>
                    <a:bodyPr/>
                    <a:lstStyle/>
                    <a:p>
                      <a:r>
                        <a:rPr lang="en-US" dirty="0"/>
                        <a:t>$350,000</a:t>
                      </a:r>
                    </a:p>
                  </a:txBody>
                  <a:tcPr/>
                </a:tc>
                <a:tc>
                  <a:txBody>
                    <a:bodyPr/>
                    <a:lstStyle/>
                    <a:p>
                      <a:r>
                        <a:rPr lang="en-US" dirty="0"/>
                        <a:t>Assessment</a:t>
                      </a:r>
                    </a:p>
                  </a:txBody>
                  <a:tcPr/>
                </a:tc>
                <a:extLst>
                  <a:ext uri="{0D108BD9-81ED-4DB2-BD59-A6C34878D82A}">
                    <a16:rowId xmlns:a16="http://schemas.microsoft.com/office/drawing/2014/main" val="948060631"/>
                  </a:ext>
                </a:extLst>
              </a:tr>
              <a:tr h="297177">
                <a:tc>
                  <a:txBody>
                    <a:bodyPr/>
                    <a:lstStyle/>
                    <a:p>
                      <a:r>
                        <a:rPr lang="en-US" dirty="0"/>
                        <a:t>2001</a:t>
                      </a:r>
                    </a:p>
                  </a:txBody>
                  <a:tcPr/>
                </a:tc>
                <a:tc>
                  <a:txBody>
                    <a:bodyPr/>
                    <a:lstStyle/>
                    <a:p>
                      <a:r>
                        <a:rPr lang="en-US" dirty="0"/>
                        <a:t>$1,000,000</a:t>
                      </a:r>
                    </a:p>
                  </a:txBody>
                  <a:tcPr/>
                </a:tc>
                <a:tc>
                  <a:txBody>
                    <a:bodyPr/>
                    <a:lstStyle/>
                    <a:p>
                      <a:r>
                        <a:rPr lang="en-US" dirty="0"/>
                        <a:t>Revolving Loan Fund</a:t>
                      </a:r>
                    </a:p>
                  </a:txBody>
                  <a:tcPr/>
                </a:tc>
                <a:extLst>
                  <a:ext uri="{0D108BD9-81ED-4DB2-BD59-A6C34878D82A}">
                    <a16:rowId xmlns:a16="http://schemas.microsoft.com/office/drawing/2014/main" val="512936545"/>
                  </a:ext>
                </a:extLst>
              </a:tr>
              <a:tr h="297177">
                <a:tc>
                  <a:txBody>
                    <a:bodyPr/>
                    <a:lstStyle/>
                    <a:p>
                      <a:r>
                        <a:rPr lang="en-US" dirty="0"/>
                        <a:t>2004</a:t>
                      </a:r>
                    </a:p>
                  </a:txBody>
                  <a:tcPr/>
                </a:tc>
                <a:tc>
                  <a:txBody>
                    <a:bodyPr/>
                    <a:lstStyle/>
                    <a:p>
                      <a:r>
                        <a:rPr lang="en-US" dirty="0"/>
                        <a:t>$200,000</a:t>
                      </a:r>
                    </a:p>
                  </a:txBody>
                  <a:tcPr/>
                </a:tc>
                <a:tc>
                  <a:txBody>
                    <a:bodyPr/>
                    <a:lstStyle/>
                    <a:p>
                      <a:r>
                        <a:rPr lang="en-US" dirty="0"/>
                        <a:t>Assessment</a:t>
                      </a:r>
                    </a:p>
                  </a:txBody>
                  <a:tcPr/>
                </a:tc>
                <a:extLst>
                  <a:ext uri="{0D108BD9-81ED-4DB2-BD59-A6C34878D82A}">
                    <a16:rowId xmlns:a16="http://schemas.microsoft.com/office/drawing/2014/main" val="467374664"/>
                  </a:ext>
                </a:extLst>
              </a:tr>
              <a:tr h="297177">
                <a:tc>
                  <a:txBody>
                    <a:bodyPr/>
                    <a:lstStyle/>
                    <a:p>
                      <a:r>
                        <a:rPr lang="en-US" dirty="0"/>
                        <a:t>2008</a:t>
                      </a:r>
                    </a:p>
                  </a:txBody>
                  <a:tcPr/>
                </a:tc>
                <a:tc>
                  <a:txBody>
                    <a:bodyPr/>
                    <a:lstStyle/>
                    <a:p>
                      <a:r>
                        <a:rPr lang="en-US" dirty="0"/>
                        <a:t>$400,000</a:t>
                      </a:r>
                    </a:p>
                  </a:txBody>
                  <a:tcPr/>
                </a:tc>
                <a:tc>
                  <a:txBody>
                    <a:bodyPr/>
                    <a:lstStyle/>
                    <a:p>
                      <a:r>
                        <a:rPr lang="en-US" dirty="0"/>
                        <a:t>Assessment</a:t>
                      </a:r>
                    </a:p>
                  </a:txBody>
                  <a:tcPr/>
                </a:tc>
                <a:extLst>
                  <a:ext uri="{0D108BD9-81ED-4DB2-BD59-A6C34878D82A}">
                    <a16:rowId xmlns:a16="http://schemas.microsoft.com/office/drawing/2014/main" val="3968566071"/>
                  </a:ext>
                </a:extLst>
              </a:tr>
              <a:tr h="297177">
                <a:tc>
                  <a:txBody>
                    <a:bodyPr/>
                    <a:lstStyle/>
                    <a:p>
                      <a:r>
                        <a:rPr lang="en-US" dirty="0"/>
                        <a:t>2009</a:t>
                      </a:r>
                    </a:p>
                  </a:txBody>
                  <a:tcPr/>
                </a:tc>
                <a:tc>
                  <a:txBody>
                    <a:bodyPr/>
                    <a:lstStyle/>
                    <a:p>
                      <a:r>
                        <a:rPr lang="en-US" dirty="0"/>
                        <a:t>$1,000,000</a:t>
                      </a:r>
                    </a:p>
                  </a:txBody>
                  <a:tcPr/>
                </a:tc>
                <a:tc>
                  <a:txBody>
                    <a:bodyPr/>
                    <a:lstStyle/>
                    <a:p>
                      <a:r>
                        <a:rPr lang="en-US" dirty="0"/>
                        <a:t>Revolving Loan Fund</a:t>
                      </a:r>
                    </a:p>
                  </a:txBody>
                  <a:tcPr/>
                </a:tc>
                <a:extLst>
                  <a:ext uri="{0D108BD9-81ED-4DB2-BD59-A6C34878D82A}">
                    <a16:rowId xmlns:a16="http://schemas.microsoft.com/office/drawing/2014/main" val="777458887"/>
                  </a:ext>
                </a:extLst>
              </a:tr>
              <a:tr h="297177">
                <a:tc>
                  <a:txBody>
                    <a:bodyPr/>
                    <a:lstStyle/>
                    <a:p>
                      <a:r>
                        <a:rPr lang="en-US" dirty="0"/>
                        <a:t>2015</a:t>
                      </a:r>
                    </a:p>
                  </a:txBody>
                  <a:tcPr/>
                </a:tc>
                <a:tc>
                  <a:txBody>
                    <a:bodyPr/>
                    <a:lstStyle/>
                    <a:p>
                      <a:r>
                        <a:rPr lang="en-US" dirty="0"/>
                        <a:t>$400,000</a:t>
                      </a:r>
                    </a:p>
                  </a:txBody>
                  <a:tcPr/>
                </a:tc>
                <a:tc>
                  <a:txBody>
                    <a:bodyPr/>
                    <a:lstStyle/>
                    <a:p>
                      <a:r>
                        <a:rPr lang="en-US" dirty="0"/>
                        <a:t>Assessment</a:t>
                      </a:r>
                    </a:p>
                  </a:txBody>
                  <a:tcPr/>
                </a:tc>
                <a:extLst>
                  <a:ext uri="{0D108BD9-81ED-4DB2-BD59-A6C34878D82A}">
                    <a16:rowId xmlns:a16="http://schemas.microsoft.com/office/drawing/2014/main" val="3891097676"/>
                  </a:ext>
                </a:extLst>
              </a:tr>
              <a:tr h="297177">
                <a:tc>
                  <a:txBody>
                    <a:bodyPr/>
                    <a:lstStyle/>
                    <a:p>
                      <a:r>
                        <a:rPr lang="en-US" dirty="0"/>
                        <a:t>2020</a:t>
                      </a:r>
                    </a:p>
                  </a:txBody>
                  <a:tcPr/>
                </a:tc>
                <a:tc>
                  <a:txBody>
                    <a:bodyPr/>
                    <a:lstStyle/>
                    <a:p>
                      <a:r>
                        <a:rPr lang="en-US" dirty="0"/>
                        <a:t>$300,000</a:t>
                      </a:r>
                    </a:p>
                  </a:txBody>
                  <a:tcPr/>
                </a:tc>
                <a:tc>
                  <a:txBody>
                    <a:bodyPr/>
                    <a:lstStyle/>
                    <a:p>
                      <a:r>
                        <a:rPr lang="en-US" dirty="0"/>
                        <a:t>Assessment</a:t>
                      </a:r>
                    </a:p>
                  </a:txBody>
                  <a:tcPr/>
                </a:tc>
                <a:extLst>
                  <a:ext uri="{0D108BD9-81ED-4DB2-BD59-A6C34878D82A}">
                    <a16:rowId xmlns:a16="http://schemas.microsoft.com/office/drawing/2014/main" val="2137345355"/>
                  </a:ext>
                </a:extLst>
              </a:tr>
              <a:tr h="297177">
                <a:tc>
                  <a:txBody>
                    <a:bodyPr/>
                    <a:lstStyle/>
                    <a:p>
                      <a:r>
                        <a:rPr lang="en-US" dirty="0"/>
                        <a:t>TOTAL</a:t>
                      </a:r>
                    </a:p>
                  </a:txBody>
                  <a:tcPr/>
                </a:tc>
                <a:tc>
                  <a:txBody>
                    <a:bodyPr/>
                    <a:lstStyle/>
                    <a:p>
                      <a:r>
                        <a:rPr lang="en-US" dirty="0"/>
                        <a:t>$3,650,000</a:t>
                      </a:r>
                    </a:p>
                  </a:txBody>
                  <a:tcPr/>
                </a:tc>
                <a:tc>
                  <a:txBody>
                    <a:bodyPr/>
                    <a:lstStyle/>
                    <a:p>
                      <a:endParaRPr lang="en-US" dirty="0"/>
                    </a:p>
                  </a:txBody>
                  <a:tcPr/>
                </a:tc>
                <a:extLst>
                  <a:ext uri="{0D108BD9-81ED-4DB2-BD59-A6C34878D82A}">
                    <a16:rowId xmlns:a16="http://schemas.microsoft.com/office/drawing/2014/main" val="1732230640"/>
                  </a:ext>
                </a:extLst>
              </a:tr>
            </a:tbl>
          </a:graphicData>
        </a:graphic>
      </p:graphicFrame>
    </p:spTree>
    <p:extLst>
      <p:ext uri="{BB962C8B-B14F-4D97-AF65-F5344CB8AC3E}">
        <p14:creationId xmlns:p14="http://schemas.microsoft.com/office/powerpoint/2010/main" val="334027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CA5C-508E-A6A5-12FD-B6C4E3836323}"/>
              </a:ext>
            </a:extLst>
          </p:cNvPr>
          <p:cNvSpPr>
            <a:spLocks noGrp="1"/>
          </p:cNvSpPr>
          <p:nvPr>
            <p:ph type="title"/>
          </p:nvPr>
        </p:nvSpPr>
        <p:spPr>
          <a:xfrm>
            <a:off x="657224" y="499533"/>
            <a:ext cx="10772775" cy="774790"/>
          </a:xfrm>
        </p:spPr>
        <p:txBody>
          <a:bodyPr>
            <a:normAutofit/>
          </a:bodyPr>
          <a:lstStyle/>
          <a:p>
            <a:r>
              <a:rPr lang="en-US" sz="4000" dirty="0"/>
              <a:t>Jackson County Brownfield Redevelopment Authority</a:t>
            </a:r>
          </a:p>
        </p:txBody>
      </p:sp>
      <p:sp>
        <p:nvSpPr>
          <p:cNvPr id="3" name="Content Placeholder 2">
            <a:extLst>
              <a:ext uri="{FF2B5EF4-FFF2-40B4-BE49-F238E27FC236}">
                <a16:creationId xmlns:a16="http://schemas.microsoft.com/office/drawing/2014/main" id="{0F613BCB-29DE-7CC1-0D31-FDA71AEDA987}"/>
              </a:ext>
            </a:extLst>
          </p:cNvPr>
          <p:cNvSpPr>
            <a:spLocks noGrp="1"/>
          </p:cNvSpPr>
          <p:nvPr>
            <p:ph idx="1"/>
          </p:nvPr>
        </p:nvSpPr>
        <p:spPr>
          <a:xfrm>
            <a:off x="657225" y="1408176"/>
            <a:ext cx="10123552" cy="4709160"/>
          </a:xfrm>
        </p:spPr>
        <p:txBody>
          <a:bodyPr>
            <a:normAutofit/>
          </a:bodyPr>
          <a:lstStyle/>
          <a:p>
            <a:pPr lvl="1">
              <a:buFont typeface="Arial" panose="020B0604020202020204" pitchFamily="34" charset="0"/>
              <a:buChar char="•"/>
            </a:pPr>
            <a:r>
              <a:rPr lang="en-US" dirty="0"/>
              <a:t>Notable projects:</a:t>
            </a:r>
          </a:p>
          <a:p>
            <a:pPr lvl="2">
              <a:buFont typeface="Arial" panose="020B0604020202020204" pitchFamily="34" charset="0"/>
              <a:buChar char="•"/>
            </a:pPr>
            <a:r>
              <a:rPr lang="en-US" dirty="0" err="1"/>
              <a:t>Klavons</a:t>
            </a:r>
            <a:r>
              <a:rPr lang="en-US" dirty="0"/>
              <a:t>, re-alignment of airport landing strip, demolitions (Acme site, former Consumers Energy Headquarters, former Riverwalk Hotel), County Fairgrounds, Armory, Biggby Coffee, Fern Ventures/New Kutcha’s Party Rental, Jackson Self Storage, Ultimate Auto Repair, and many more</a:t>
            </a:r>
          </a:p>
          <a:p>
            <a:pPr marL="0" lvl="3" indent="0">
              <a:buNone/>
            </a:pPr>
            <a:r>
              <a:rPr lang="en-US" dirty="0"/>
              <a:t>	</a:t>
            </a:r>
          </a:p>
          <a:p>
            <a:pPr lvl="1">
              <a:buFont typeface="Arial" panose="020B0604020202020204" pitchFamily="34" charset="0"/>
              <a:buChar char="•"/>
            </a:pPr>
            <a:r>
              <a:rPr lang="en-US" dirty="0"/>
              <a:t>Currently managing 10 active Brownfield Plans</a:t>
            </a:r>
          </a:p>
          <a:p>
            <a:pPr lvl="1">
              <a:buFont typeface="Arial" panose="020B0604020202020204" pitchFamily="34" charset="0"/>
              <a:buChar char="•"/>
            </a:pPr>
            <a:r>
              <a:rPr lang="en-US" dirty="0"/>
              <a:t>Several completed projects with developers fully paid</a:t>
            </a:r>
          </a:p>
          <a:p>
            <a:pPr lvl="1">
              <a:buFont typeface="Arial" panose="020B0604020202020204" pitchFamily="34" charset="0"/>
              <a:buChar char="•"/>
            </a:pPr>
            <a:r>
              <a:rPr lang="en-US" dirty="0"/>
              <a:t>Authority actively seeks reimbursement of its expenses and is building a Revolving Loan Fund to support future projects.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401724943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4142</TotalTime>
  <Words>953</Words>
  <Application>Microsoft Office PowerPoint</Application>
  <PresentationFormat>Widescreen</PresentationFormat>
  <Paragraphs>151</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Calibri Light</vt:lpstr>
      <vt:lpstr>Wingdings</vt:lpstr>
      <vt:lpstr>Metropolitan</vt:lpstr>
      <vt:lpstr> Brownfield Redevelopment Tools and Resources</vt:lpstr>
      <vt:lpstr>Presentation Outline</vt:lpstr>
      <vt:lpstr>PowerPoint Presentation</vt:lpstr>
      <vt:lpstr>Brownfield Sites</vt:lpstr>
      <vt:lpstr>Also Brownfield Sites</vt:lpstr>
      <vt:lpstr>Brownfield Redevelopment is Economic  and Community Development!</vt:lpstr>
      <vt:lpstr>Brownfield Basics</vt:lpstr>
      <vt:lpstr>Jackson County Brownfield Redevelopment Authority</vt:lpstr>
      <vt:lpstr>Jackson County Brownfield Redevelopment Authority</vt:lpstr>
      <vt:lpstr>Brownfield Tax Increment Financing</vt:lpstr>
      <vt:lpstr>Tax Increment Financing</vt:lpstr>
      <vt:lpstr>What are “Eligible Activities”? (Redevelopment Expenses) </vt:lpstr>
      <vt:lpstr>Brownfield Plan Approval Process</vt:lpstr>
      <vt:lpstr>Things to 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swenzlick</dc:creator>
  <cp:lastModifiedBy>Stegink, David</cp:lastModifiedBy>
  <cp:revision>26</cp:revision>
  <cp:lastPrinted>2024-09-18T13:11:45Z</cp:lastPrinted>
  <dcterms:created xsi:type="dcterms:W3CDTF">2023-07-17T15:22:54Z</dcterms:created>
  <dcterms:modified xsi:type="dcterms:W3CDTF">2025-04-28T17:54:34Z</dcterms:modified>
</cp:coreProperties>
</file>