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6" r:id="rId2"/>
    <p:sldId id="277" r:id="rId3"/>
    <p:sldId id="278" r:id="rId4"/>
    <p:sldId id="297" r:id="rId5"/>
    <p:sldId id="282" r:id="rId6"/>
    <p:sldId id="283" r:id="rId7"/>
    <p:sldId id="305" r:id="rId8"/>
    <p:sldId id="284" r:id="rId9"/>
    <p:sldId id="298" r:id="rId10"/>
    <p:sldId id="299" r:id="rId11"/>
    <p:sldId id="285" r:id="rId12"/>
    <p:sldId id="286" r:id="rId13"/>
    <p:sldId id="287" r:id="rId14"/>
    <p:sldId id="300" r:id="rId15"/>
    <p:sldId id="288" r:id="rId16"/>
    <p:sldId id="301" r:id="rId17"/>
    <p:sldId id="289" r:id="rId18"/>
    <p:sldId id="290" r:id="rId19"/>
    <p:sldId id="291" r:id="rId20"/>
    <p:sldId id="303" r:id="rId21"/>
    <p:sldId id="279" r:id="rId22"/>
    <p:sldId id="280" r:id="rId2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58244" autoAdjust="0"/>
  </p:normalViewPr>
  <p:slideViewPr>
    <p:cSldViewPr snapToGrid="0">
      <p:cViewPr varScale="1">
        <p:scale>
          <a:sx n="43" d="100"/>
          <a:sy n="43" d="100"/>
        </p:scale>
        <p:origin x="138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den Branch (MEDC)" userId="3e87bd38-e7ea-462e-b5dd-1b76ae4639b9" providerId="ADAL" clId="{D60DC5CC-063E-45F0-93B3-72D79FF857B6}"/>
    <pc:docChg chg="modSld">
      <pc:chgData name="Holden Branch (MEDC)" userId="3e87bd38-e7ea-462e-b5dd-1b76ae4639b9" providerId="ADAL" clId="{D60DC5CC-063E-45F0-93B3-72D79FF857B6}" dt="2025-04-29T17:29:51.221" v="128" actId="20577"/>
      <pc:docMkLst>
        <pc:docMk/>
      </pc:docMkLst>
      <pc:sldChg chg="modSp mod">
        <pc:chgData name="Holden Branch (MEDC)" userId="3e87bd38-e7ea-462e-b5dd-1b76ae4639b9" providerId="ADAL" clId="{D60DC5CC-063E-45F0-93B3-72D79FF857B6}" dt="2025-04-29T17:29:27.395" v="59" actId="20577"/>
        <pc:sldMkLst>
          <pc:docMk/>
          <pc:sldMk cId="931850981" sldId="278"/>
        </pc:sldMkLst>
        <pc:spChg chg="mod">
          <ac:chgData name="Holden Branch (MEDC)" userId="3e87bd38-e7ea-462e-b5dd-1b76ae4639b9" providerId="ADAL" clId="{D60DC5CC-063E-45F0-93B3-72D79FF857B6}" dt="2025-04-29T17:29:27.395" v="59" actId="20577"/>
          <ac:spMkLst>
            <pc:docMk/>
            <pc:sldMk cId="931850981" sldId="278"/>
            <ac:spMk id="4" creationId="{00000000-0000-0000-0000-000000000000}"/>
          </ac:spMkLst>
        </pc:spChg>
      </pc:sldChg>
      <pc:sldChg chg="modSp mod">
        <pc:chgData name="Holden Branch (MEDC)" userId="3e87bd38-e7ea-462e-b5dd-1b76ae4639b9" providerId="ADAL" clId="{D60DC5CC-063E-45F0-93B3-72D79FF857B6}" dt="2025-04-29T17:29:51.221" v="128" actId="20577"/>
        <pc:sldMkLst>
          <pc:docMk/>
          <pc:sldMk cId="2526158489" sldId="297"/>
        </pc:sldMkLst>
        <pc:spChg chg="mod">
          <ac:chgData name="Holden Branch (MEDC)" userId="3e87bd38-e7ea-462e-b5dd-1b76ae4639b9" providerId="ADAL" clId="{D60DC5CC-063E-45F0-93B3-72D79FF857B6}" dt="2025-04-29T17:29:51.221" v="128" actId="20577"/>
          <ac:spMkLst>
            <pc:docMk/>
            <pc:sldMk cId="2526158489" sldId="297"/>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0A0D957-AFCF-45C9-A3A0-A22C35D952CA}" type="datetimeFigureOut">
              <a:rPr lang="en-US" smtClean="0"/>
              <a:t>4/29/2025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C2CFAAE3-6E60-4539-A710-1C3743991EC3}" type="slidenum">
              <a:rPr lang="en-US" smtClean="0"/>
              <a:t>‹#›</a:t>
            </a:fld>
            <a:endParaRPr lang="en-US"/>
          </a:p>
        </p:txBody>
      </p:sp>
    </p:spTree>
    <p:extLst>
      <p:ext uri="{BB962C8B-B14F-4D97-AF65-F5344CB8AC3E}">
        <p14:creationId xmlns:p14="http://schemas.microsoft.com/office/powerpoint/2010/main" val="378735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Audiences</a:t>
            </a:r>
          </a:p>
          <a:p>
            <a:r>
              <a:rPr lang="en-US" dirty="0"/>
              <a:t>Will need Graphics Update</a:t>
            </a:r>
          </a:p>
        </p:txBody>
      </p:sp>
      <p:sp>
        <p:nvSpPr>
          <p:cNvPr id="4" name="Slide Number Placeholder 3"/>
          <p:cNvSpPr>
            <a:spLocks noGrp="1"/>
          </p:cNvSpPr>
          <p:nvPr>
            <p:ph type="sldNum" sz="quarter" idx="5"/>
          </p:nvPr>
        </p:nvSpPr>
        <p:spPr/>
        <p:txBody>
          <a:bodyPr/>
          <a:lstStyle/>
          <a:p>
            <a:fld id="{C2CFAAE3-6E60-4539-A710-1C3743991EC3}" type="slidenum">
              <a:rPr lang="en-US" smtClean="0"/>
              <a:t>1</a:t>
            </a:fld>
            <a:endParaRPr lang="en-US"/>
          </a:p>
        </p:txBody>
      </p:sp>
    </p:spTree>
    <p:extLst>
      <p:ext uri="{BB962C8B-B14F-4D97-AF65-F5344CB8AC3E}">
        <p14:creationId xmlns:p14="http://schemas.microsoft.com/office/powerpoint/2010/main" val="1213411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a:t>
            </a:r>
          </a:p>
        </p:txBody>
      </p:sp>
      <p:sp>
        <p:nvSpPr>
          <p:cNvPr id="4" name="Slide Number Placeholder 3"/>
          <p:cNvSpPr>
            <a:spLocks noGrp="1"/>
          </p:cNvSpPr>
          <p:nvPr>
            <p:ph type="sldNum" sz="quarter" idx="5"/>
          </p:nvPr>
        </p:nvSpPr>
        <p:spPr/>
        <p:txBody>
          <a:bodyPr/>
          <a:lstStyle/>
          <a:p>
            <a:fld id="{C2CFAAE3-6E60-4539-A710-1C3743991EC3}" type="slidenum">
              <a:rPr lang="en-US" smtClean="0"/>
              <a:t>10</a:t>
            </a:fld>
            <a:endParaRPr lang="en-US"/>
          </a:p>
        </p:txBody>
      </p:sp>
    </p:spTree>
    <p:extLst>
      <p:ext uri="{BB962C8B-B14F-4D97-AF65-F5344CB8AC3E}">
        <p14:creationId xmlns:p14="http://schemas.microsoft.com/office/powerpoint/2010/main" val="377627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EDIS Staff</a:t>
            </a:r>
          </a:p>
          <a:p>
            <a:r>
              <a:rPr lang="en-US" dirty="0"/>
              <a:t>CDM</a:t>
            </a:r>
          </a:p>
          <a:p>
            <a:r>
              <a:rPr lang="en-US" dirty="0"/>
              <a:t>BDM</a:t>
            </a:r>
          </a:p>
        </p:txBody>
      </p:sp>
      <p:sp>
        <p:nvSpPr>
          <p:cNvPr id="4" name="Slide Number Placeholder 3"/>
          <p:cNvSpPr>
            <a:spLocks noGrp="1"/>
          </p:cNvSpPr>
          <p:nvPr>
            <p:ph type="sldNum" sz="quarter" idx="5"/>
          </p:nvPr>
        </p:nvSpPr>
        <p:spPr/>
        <p:txBody>
          <a:bodyPr/>
          <a:lstStyle/>
          <a:p>
            <a:fld id="{C2CFAAE3-6E60-4539-A710-1C3743991EC3}" type="slidenum">
              <a:rPr lang="en-US" smtClean="0"/>
              <a:t>11</a:t>
            </a:fld>
            <a:endParaRPr lang="en-US"/>
          </a:p>
        </p:txBody>
      </p:sp>
    </p:spTree>
    <p:extLst>
      <p:ext uri="{BB962C8B-B14F-4D97-AF65-F5344CB8AC3E}">
        <p14:creationId xmlns:p14="http://schemas.microsoft.com/office/powerpoint/2010/main" val="4136838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a:t>
            </a:r>
          </a:p>
          <a:p>
            <a:r>
              <a:rPr lang="en-US" dirty="0"/>
              <a:t>EDIS Staff</a:t>
            </a:r>
          </a:p>
          <a:p>
            <a:r>
              <a:rPr lang="en-US" dirty="0"/>
              <a:t>CDM</a:t>
            </a:r>
          </a:p>
          <a:p>
            <a:r>
              <a:rPr lang="en-US" dirty="0"/>
              <a:t>BDM</a:t>
            </a:r>
          </a:p>
        </p:txBody>
      </p:sp>
      <p:sp>
        <p:nvSpPr>
          <p:cNvPr id="4" name="Slide Number Placeholder 3"/>
          <p:cNvSpPr>
            <a:spLocks noGrp="1"/>
          </p:cNvSpPr>
          <p:nvPr>
            <p:ph type="sldNum" sz="quarter" idx="5"/>
          </p:nvPr>
        </p:nvSpPr>
        <p:spPr/>
        <p:txBody>
          <a:bodyPr/>
          <a:lstStyle/>
          <a:p>
            <a:fld id="{C2CFAAE3-6E60-4539-A710-1C3743991EC3}" type="slidenum">
              <a:rPr lang="en-US" smtClean="0"/>
              <a:t>12</a:t>
            </a:fld>
            <a:endParaRPr lang="en-US"/>
          </a:p>
        </p:txBody>
      </p:sp>
    </p:spTree>
    <p:extLst>
      <p:ext uri="{BB962C8B-B14F-4D97-AF65-F5344CB8AC3E}">
        <p14:creationId xmlns:p14="http://schemas.microsoft.com/office/powerpoint/2010/main" val="3994117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EDIS Staff</a:t>
            </a:r>
          </a:p>
          <a:p>
            <a:r>
              <a:rPr lang="en-US" dirty="0"/>
              <a:t>CDM</a:t>
            </a:r>
          </a:p>
          <a:p>
            <a:r>
              <a:rPr lang="en-US" dirty="0"/>
              <a:t>BDM</a:t>
            </a:r>
          </a:p>
        </p:txBody>
      </p:sp>
      <p:sp>
        <p:nvSpPr>
          <p:cNvPr id="4" name="Slide Number Placeholder 3"/>
          <p:cNvSpPr>
            <a:spLocks noGrp="1"/>
          </p:cNvSpPr>
          <p:nvPr>
            <p:ph type="sldNum" sz="quarter" idx="5"/>
          </p:nvPr>
        </p:nvSpPr>
        <p:spPr/>
        <p:txBody>
          <a:bodyPr/>
          <a:lstStyle/>
          <a:p>
            <a:fld id="{C2CFAAE3-6E60-4539-A710-1C3743991EC3}" type="slidenum">
              <a:rPr lang="en-US" smtClean="0"/>
              <a:t>13</a:t>
            </a:fld>
            <a:endParaRPr lang="en-US"/>
          </a:p>
        </p:txBody>
      </p:sp>
    </p:spTree>
    <p:extLst>
      <p:ext uri="{BB962C8B-B14F-4D97-AF65-F5344CB8AC3E}">
        <p14:creationId xmlns:p14="http://schemas.microsoft.com/office/powerpoint/2010/main" val="3520384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a:t>
            </a:r>
          </a:p>
        </p:txBody>
      </p:sp>
      <p:sp>
        <p:nvSpPr>
          <p:cNvPr id="4" name="Slide Number Placeholder 3"/>
          <p:cNvSpPr>
            <a:spLocks noGrp="1"/>
          </p:cNvSpPr>
          <p:nvPr>
            <p:ph type="sldNum" sz="quarter" idx="5"/>
          </p:nvPr>
        </p:nvSpPr>
        <p:spPr/>
        <p:txBody>
          <a:bodyPr/>
          <a:lstStyle/>
          <a:p>
            <a:fld id="{C2CFAAE3-6E60-4539-A710-1C3743991EC3}" type="slidenum">
              <a:rPr lang="en-US" smtClean="0"/>
              <a:t>14</a:t>
            </a:fld>
            <a:endParaRPr lang="en-US"/>
          </a:p>
        </p:txBody>
      </p:sp>
    </p:spTree>
    <p:extLst>
      <p:ext uri="{BB962C8B-B14F-4D97-AF65-F5344CB8AC3E}">
        <p14:creationId xmlns:p14="http://schemas.microsoft.com/office/powerpoint/2010/main" val="4150704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EDIS Staff</a:t>
            </a:r>
          </a:p>
          <a:p>
            <a:r>
              <a:rPr lang="en-US" dirty="0"/>
              <a:t>CDM</a:t>
            </a:r>
          </a:p>
        </p:txBody>
      </p:sp>
      <p:sp>
        <p:nvSpPr>
          <p:cNvPr id="4" name="Slide Number Placeholder 3"/>
          <p:cNvSpPr>
            <a:spLocks noGrp="1"/>
          </p:cNvSpPr>
          <p:nvPr>
            <p:ph type="sldNum" sz="quarter" idx="5"/>
          </p:nvPr>
        </p:nvSpPr>
        <p:spPr/>
        <p:txBody>
          <a:bodyPr/>
          <a:lstStyle/>
          <a:p>
            <a:fld id="{C2CFAAE3-6E60-4539-A710-1C3743991EC3}" type="slidenum">
              <a:rPr lang="en-US" smtClean="0"/>
              <a:t>15</a:t>
            </a:fld>
            <a:endParaRPr lang="en-US"/>
          </a:p>
        </p:txBody>
      </p:sp>
    </p:spTree>
    <p:extLst>
      <p:ext uri="{BB962C8B-B14F-4D97-AF65-F5344CB8AC3E}">
        <p14:creationId xmlns:p14="http://schemas.microsoft.com/office/powerpoint/2010/main" val="4271997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a:t>
            </a:r>
          </a:p>
        </p:txBody>
      </p:sp>
      <p:sp>
        <p:nvSpPr>
          <p:cNvPr id="4" name="Slide Number Placeholder 3"/>
          <p:cNvSpPr>
            <a:spLocks noGrp="1"/>
          </p:cNvSpPr>
          <p:nvPr>
            <p:ph type="sldNum" sz="quarter" idx="5"/>
          </p:nvPr>
        </p:nvSpPr>
        <p:spPr/>
        <p:txBody>
          <a:bodyPr/>
          <a:lstStyle/>
          <a:p>
            <a:fld id="{C2CFAAE3-6E60-4539-A710-1C3743991EC3}" type="slidenum">
              <a:rPr lang="en-US" smtClean="0"/>
              <a:t>16</a:t>
            </a:fld>
            <a:endParaRPr lang="en-US"/>
          </a:p>
        </p:txBody>
      </p:sp>
    </p:spTree>
    <p:extLst>
      <p:ext uri="{BB962C8B-B14F-4D97-AF65-F5344CB8AC3E}">
        <p14:creationId xmlns:p14="http://schemas.microsoft.com/office/powerpoint/2010/main" val="1105694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EDIS Staff</a:t>
            </a:r>
          </a:p>
          <a:p>
            <a:r>
              <a:rPr lang="en-US" dirty="0"/>
              <a:t>CDM</a:t>
            </a:r>
          </a:p>
          <a:p>
            <a:r>
              <a:rPr lang="en-US" dirty="0"/>
              <a:t>BDM</a:t>
            </a:r>
          </a:p>
        </p:txBody>
      </p:sp>
      <p:sp>
        <p:nvSpPr>
          <p:cNvPr id="4" name="Slide Number Placeholder 3"/>
          <p:cNvSpPr>
            <a:spLocks noGrp="1"/>
          </p:cNvSpPr>
          <p:nvPr>
            <p:ph type="sldNum" sz="quarter" idx="5"/>
          </p:nvPr>
        </p:nvSpPr>
        <p:spPr/>
        <p:txBody>
          <a:bodyPr/>
          <a:lstStyle/>
          <a:p>
            <a:fld id="{C2CFAAE3-6E60-4539-A710-1C3743991EC3}" type="slidenum">
              <a:rPr lang="en-US" smtClean="0"/>
              <a:t>17</a:t>
            </a:fld>
            <a:endParaRPr lang="en-US"/>
          </a:p>
        </p:txBody>
      </p:sp>
    </p:spTree>
    <p:extLst>
      <p:ext uri="{BB962C8B-B14F-4D97-AF65-F5344CB8AC3E}">
        <p14:creationId xmlns:p14="http://schemas.microsoft.com/office/powerpoint/2010/main" val="1697278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EDIS Staff</a:t>
            </a:r>
          </a:p>
          <a:p>
            <a:r>
              <a:rPr lang="en-US" dirty="0"/>
              <a:t>CDM</a:t>
            </a:r>
          </a:p>
          <a:p>
            <a:r>
              <a:rPr lang="en-US" dirty="0"/>
              <a:t>BDM</a:t>
            </a:r>
          </a:p>
        </p:txBody>
      </p:sp>
      <p:sp>
        <p:nvSpPr>
          <p:cNvPr id="4" name="Slide Number Placeholder 3"/>
          <p:cNvSpPr>
            <a:spLocks noGrp="1"/>
          </p:cNvSpPr>
          <p:nvPr>
            <p:ph type="sldNum" sz="quarter" idx="5"/>
          </p:nvPr>
        </p:nvSpPr>
        <p:spPr/>
        <p:txBody>
          <a:bodyPr/>
          <a:lstStyle/>
          <a:p>
            <a:fld id="{C2CFAAE3-6E60-4539-A710-1C3743991EC3}" type="slidenum">
              <a:rPr lang="en-US" smtClean="0"/>
              <a:t>18</a:t>
            </a:fld>
            <a:endParaRPr lang="en-US"/>
          </a:p>
        </p:txBody>
      </p:sp>
    </p:spTree>
    <p:extLst>
      <p:ext uri="{BB962C8B-B14F-4D97-AF65-F5344CB8AC3E}">
        <p14:creationId xmlns:p14="http://schemas.microsoft.com/office/powerpoint/2010/main" val="2306729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EDIS Staff</a:t>
            </a:r>
          </a:p>
          <a:p>
            <a:r>
              <a:rPr lang="en-US" dirty="0"/>
              <a:t>CDM</a:t>
            </a:r>
          </a:p>
          <a:p>
            <a:r>
              <a:rPr lang="en-US" dirty="0"/>
              <a:t>BDM</a:t>
            </a:r>
          </a:p>
        </p:txBody>
      </p:sp>
      <p:sp>
        <p:nvSpPr>
          <p:cNvPr id="4" name="Slide Number Placeholder 3"/>
          <p:cNvSpPr>
            <a:spLocks noGrp="1"/>
          </p:cNvSpPr>
          <p:nvPr>
            <p:ph type="sldNum" sz="quarter" idx="5"/>
          </p:nvPr>
        </p:nvSpPr>
        <p:spPr/>
        <p:txBody>
          <a:bodyPr/>
          <a:lstStyle/>
          <a:p>
            <a:fld id="{C2CFAAE3-6E60-4539-A710-1C3743991EC3}" type="slidenum">
              <a:rPr lang="en-US" smtClean="0"/>
              <a:t>19</a:t>
            </a:fld>
            <a:endParaRPr lang="en-US"/>
          </a:p>
        </p:txBody>
      </p:sp>
    </p:spTree>
    <p:extLst>
      <p:ext uri="{BB962C8B-B14F-4D97-AF65-F5344CB8AC3E}">
        <p14:creationId xmlns:p14="http://schemas.microsoft.com/office/powerpoint/2010/main" val="4279882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audiences</a:t>
            </a:r>
          </a:p>
          <a:p>
            <a:r>
              <a:rPr lang="en-US" dirty="0"/>
              <a:t>Need new Graphic</a:t>
            </a:r>
          </a:p>
        </p:txBody>
      </p:sp>
      <p:sp>
        <p:nvSpPr>
          <p:cNvPr id="4" name="Slide Number Placeholder 3"/>
          <p:cNvSpPr>
            <a:spLocks noGrp="1"/>
          </p:cNvSpPr>
          <p:nvPr>
            <p:ph type="sldNum" sz="quarter" idx="5"/>
          </p:nvPr>
        </p:nvSpPr>
        <p:spPr/>
        <p:txBody>
          <a:bodyPr/>
          <a:lstStyle/>
          <a:p>
            <a:fld id="{C2CFAAE3-6E60-4539-A710-1C3743991EC3}" type="slidenum">
              <a:rPr lang="en-US" smtClean="0"/>
              <a:t>2</a:t>
            </a:fld>
            <a:endParaRPr lang="en-US"/>
          </a:p>
        </p:txBody>
      </p:sp>
    </p:spTree>
    <p:extLst>
      <p:ext uri="{BB962C8B-B14F-4D97-AF65-F5344CB8AC3E}">
        <p14:creationId xmlns:p14="http://schemas.microsoft.com/office/powerpoint/2010/main" val="648761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BDM</a:t>
            </a:r>
          </a:p>
        </p:txBody>
      </p:sp>
      <p:sp>
        <p:nvSpPr>
          <p:cNvPr id="4" name="Slide Number Placeholder 3"/>
          <p:cNvSpPr>
            <a:spLocks noGrp="1"/>
          </p:cNvSpPr>
          <p:nvPr>
            <p:ph type="sldNum" sz="quarter" idx="5"/>
          </p:nvPr>
        </p:nvSpPr>
        <p:spPr/>
        <p:txBody>
          <a:bodyPr/>
          <a:lstStyle/>
          <a:p>
            <a:fld id="{C2CFAAE3-6E60-4539-A710-1C3743991EC3}" type="slidenum">
              <a:rPr lang="en-US" smtClean="0"/>
              <a:t>20</a:t>
            </a:fld>
            <a:endParaRPr lang="en-US"/>
          </a:p>
        </p:txBody>
      </p:sp>
    </p:spTree>
    <p:extLst>
      <p:ext uri="{BB962C8B-B14F-4D97-AF65-F5344CB8AC3E}">
        <p14:creationId xmlns:p14="http://schemas.microsoft.com/office/powerpoint/2010/main" val="1197955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New Graphic</a:t>
            </a:r>
          </a:p>
        </p:txBody>
      </p:sp>
      <p:sp>
        <p:nvSpPr>
          <p:cNvPr id="4" name="Slide Number Placeholder 3"/>
          <p:cNvSpPr>
            <a:spLocks noGrp="1"/>
          </p:cNvSpPr>
          <p:nvPr>
            <p:ph type="sldNum" sz="quarter" idx="5"/>
          </p:nvPr>
        </p:nvSpPr>
        <p:spPr/>
        <p:txBody>
          <a:bodyPr/>
          <a:lstStyle/>
          <a:p>
            <a:fld id="{C2CFAAE3-6E60-4539-A710-1C3743991EC3}" type="slidenum">
              <a:rPr lang="en-US" smtClean="0"/>
              <a:t>21</a:t>
            </a:fld>
            <a:endParaRPr lang="en-US"/>
          </a:p>
        </p:txBody>
      </p:sp>
    </p:spTree>
    <p:extLst>
      <p:ext uri="{BB962C8B-B14F-4D97-AF65-F5344CB8AC3E}">
        <p14:creationId xmlns:p14="http://schemas.microsoft.com/office/powerpoint/2010/main" val="3015540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Updated Graphic</a:t>
            </a:r>
          </a:p>
        </p:txBody>
      </p:sp>
      <p:sp>
        <p:nvSpPr>
          <p:cNvPr id="4" name="Slide Number Placeholder 3"/>
          <p:cNvSpPr>
            <a:spLocks noGrp="1"/>
          </p:cNvSpPr>
          <p:nvPr>
            <p:ph type="sldNum" sz="quarter" idx="5"/>
          </p:nvPr>
        </p:nvSpPr>
        <p:spPr/>
        <p:txBody>
          <a:bodyPr/>
          <a:lstStyle/>
          <a:p>
            <a:fld id="{C2CFAAE3-6E60-4539-A710-1C3743991EC3}" type="slidenum">
              <a:rPr lang="en-US" smtClean="0"/>
              <a:t>22</a:t>
            </a:fld>
            <a:endParaRPr lang="en-US"/>
          </a:p>
        </p:txBody>
      </p:sp>
    </p:spTree>
    <p:extLst>
      <p:ext uri="{BB962C8B-B14F-4D97-AF65-F5344CB8AC3E}">
        <p14:creationId xmlns:p14="http://schemas.microsoft.com/office/powerpoint/2010/main" val="3850497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EDIS Staff</a:t>
            </a:r>
          </a:p>
          <a:p>
            <a:r>
              <a:rPr lang="en-US" dirty="0"/>
              <a:t>CDM</a:t>
            </a:r>
          </a:p>
          <a:p>
            <a:r>
              <a:rPr lang="en-US" dirty="0"/>
              <a:t>BDM</a:t>
            </a:r>
          </a:p>
        </p:txBody>
      </p:sp>
      <p:sp>
        <p:nvSpPr>
          <p:cNvPr id="4" name="Slide Number Placeholder 3"/>
          <p:cNvSpPr>
            <a:spLocks noGrp="1"/>
          </p:cNvSpPr>
          <p:nvPr>
            <p:ph type="sldNum" sz="quarter" idx="5"/>
          </p:nvPr>
        </p:nvSpPr>
        <p:spPr/>
        <p:txBody>
          <a:bodyPr/>
          <a:lstStyle/>
          <a:p>
            <a:fld id="{C2CFAAE3-6E60-4539-A710-1C3743991EC3}" type="slidenum">
              <a:rPr lang="en-US" smtClean="0"/>
              <a:t>3</a:t>
            </a:fld>
            <a:endParaRPr lang="en-US"/>
          </a:p>
        </p:txBody>
      </p:sp>
    </p:spTree>
    <p:extLst>
      <p:ext uri="{BB962C8B-B14F-4D97-AF65-F5344CB8AC3E}">
        <p14:creationId xmlns:p14="http://schemas.microsoft.com/office/powerpoint/2010/main" val="399139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a:t>
            </a:r>
          </a:p>
        </p:txBody>
      </p:sp>
      <p:sp>
        <p:nvSpPr>
          <p:cNvPr id="4" name="Slide Number Placeholder 3"/>
          <p:cNvSpPr>
            <a:spLocks noGrp="1"/>
          </p:cNvSpPr>
          <p:nvPr>
            <p:ph type="sldNum" sz="quarter" idx="5"/>
          </p:nvPr>
        </p:nvSpPr>
        <p:spPr/>
        <p:txBody>
          <a:bodyPr/>
          <a:lstStyle/>
          <a:p>
            <a:fld id="{C2CFAAE3-6E60-4539-A710-1C3743991EC3}" type="slidenum">
              <a:rPr lang="en-US" smtClean="0"/>
              <a:t>4</a:t>
            </a:fld>
            <a:endParaRPr lang="en-US"/>
          </a:p>
        </p:txBody>
      </p:sp>
    </p:spTree>
    <p:extLst>
      <p:ext uri="{BB962C8B-B14F-4D97-AF65-F5344CB8AC3E}">
        <p14:creationId xmlns:p14="http://schemas.microsoft.com/office/powerpoint/2010/main" val="1887688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Audiences</a:t>
            </a:r>
          </a:p>
        </p:txBody>
      </p:sp>
      <p:sp>
        <p:nvSpPr>
          <p:cNvPr id="4" name="Slide Number Placeholder 3"/>
          <p:cNvSpPr>
            <a:spLocks noGrp="1"/>
          </p:cNvSpPr>
          <p:nvPr>
            <p:ph type="sldNum" sz="quarter" idx="5"/>
          </p:nvPr>
        </p:nvSpPr>
        <p:spPr/>
        <p:txBody>
          <a:bodyPr/>
          <a:lstStyle/>
          <a:p>
            <a:fld id="{C2CFAAE3-6E60-4539-A710-1C3743991EC3}" type="slidenum">
              <a:rPr lang="en-US" smtClean="0"/>
              <a:t>5</a:t>
            </a:fld>
            <a:endParaRPr lang="en-US"/>
          </a:p>
        </p:txBody>
      </p:sp>
    </p:spTree>
    <p:extLst>
      <p:ext uri="{BB962C8B-B14F-4D97-AF65-F5344CB8AC3E}">
        <p14:creationId xmlns:p14="http://schemas.microsoft.com/office/powerpoint/2010/main" val="4232465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EDIS</a:t>
            </a:r>
          </a:p>
          <a:p>
            <a:r>
              <a:rPr lang="en-US" dirty="0"/>
              <a:t>CDM</a:t>
            </a:r>
          </a:p>
          <a:p>
            <a:r>
              <a:rPr lang="en-US" dirty="0"/>
              <a:t>BDM</a:t>
            </a:r>
          </a:p>
        </p:txBody>
      </p:sp>
      <p:sp>
        <p:nvSpPr>
          <p:cNvPr id="4" name="Slide Number Placeholder 3"/>
          <p:cNvSpPr>
            <a:spLocks noGrp="1"/>
          </p:cNvSpPr>
          <p:nvPr>
            <p:ph type="sldNum" sz="quarter" idx="5"/>
          </p:nvPr>
        </p:nvSpPr>
        <p:spPr/>
        <p:txBody>
          <a:bodyPr/>
          <a:lstStyle/>
          <a:p>
            <a:fld id="{C2CFAAE3-6E60-4539-A710-1C3743991EC3}" type="slidenum">
              <a:rPr lang="en-US" smtClean="0"/>
              <a:t>6</a:t>
            </a:fld>
            <a:endParaRPr lang="en-US"/>
          </a:p>
        </p:txBody>
      </p:sp>
    </p:spTree>
    <p:extLst>
      <p:ext uri="{BB962C8B-B14F-4D97-AF65-F5344CB8AC3E}">
        <p14:creationId xmlns:p14="http://schemas.microsoft.com/office/powerpoint/2010/main" val="1561207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Leadership</a:t>
            </a:r>
          </a:p>
          <a:p>
            <a:r>
              <a:rPr lang="en-US" dirty="0"/>
              <a:t>EDIS</a:t>
            </a:r>
          </a:p>
          <a:p>
            <a:r>
              <a:rPr lang="en-US" dirty="0"/>
              <a:t>CDM</a:t>
            </a:r>
          </a:p>
        </p:txBody>
      </p:sp>
      <p:sp>
        <p:nvSpPr>
          <p:cNvPr id="4" name="Slide Number Placeholder 3"/>
          <p:cNvSpPr>
            <a:spLocks noGrp="1"/>
          </p:cNvSpPr>
          <p:nvPr>
            <p:ph type="sldNum" sz="quarter" idx="5"/>
          </p:nvPr>
        </p:nvSpPr>
        <p:spPr/>
        <p:txBody>
          <a:bodyPr/>
          <a:lstStyle/>
          <a:p>
            <a:fld id="{C2CFAAE3-6E60-4539-A710-1C3743991EC3}" type="slidenum">
              <a:rPr lang="en-US" smtClean="0"/>
              <a:t>7</a:t>
            </a:fld>
            <a:endParaRPr lang="en-US"/>
          </a:p>
        </p:txBody>
      </p:sp>
    </p:spTree>
    <p:extLst>
      <p:ext uri="{BB962C8B-B14F-4D97-AF65-F5344CB8AC3E}">
        <p14:creationId xmlns:p14="http://schemas.microsoft.com/office/powerpoint/2010/main" val="3617515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EDIS Staff</a:t>
            </a:r>
          </a:p>
          <a:p>
            <a:r>
              <a:rPr lang="en-US" dirty="0"/>
              <a:t>CDM</a:t>
            </a:r>
          </a:p>
          <a:p>
            <a:r>
              <a:rPr lang="en-US" dirty="0"/>
              <a:t>BDM</a:t>
            </a:r>
          </a:p>
        </p:txBody>
      </p:sp>
      <p:sp>
        <p:nvSpPr>
          <p:cNvPr id="4" name="Slide Number Placeholder 3"/>
          <p:cNvSpPr>
            <a:spLocks noGrp="1"/>
          </p:cNvSpPr>
          <p:nvPr>
            <p:ph type="sldNum" sz="quarter" idx="5"/>
          </p:nvPr>
        </p:nvSpPr>
        <p:spPr/>
        <p:txBody>
          <a:bodyPr/>
          <a:lstStyle/>
          <a:p>
            <a:fld id="{C2CFAAE3-6E60-4539-A710-1C3743991EC3}" type="slidenum">
              <a:rPr lang="en-US" smtClean="0"/>
              <a:t>8</a:t>
            </a:fld>
            <a:endParaRPr lang="en-US"/>
          </a:p>
        </p:txBody>
      </p:sp>
    </p:spTree>
    <p:extLst>
      <p:ext uri="{BB962C8B-B14F-4D97-AF65-F5344CB8AC3E}">
        <p14:creationId xmlns:p14="http://schemas.microsoft.com/office/powerpoint/2010/main" val="3198824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a:t>
            </a:r>
          </a:p>
        </p:txBody>
      </p:sp>
      <p:sp>
        <p:nvSpPr>
          <p:cNvPr id="4" name="Slide Number Placeholder 3"/>
          <p:cNvSpPr>
            <a:spLocks noGrp="1"/>
          </p:cNvSpPr>
          <p:nvPr>
            <p:ph type="sldNum" sz="quarter" idx="5"/>
          </p:nvPr>
        </p:nvSpPr>
        <p:spPr/>
        <p:txBody>
          <a:bodyPr/>
          <a:lstStyle/>
          <a:p>
            <a:fld id="{C2CFAAE3-6E60-4539-A710-1C3743991EC3}" type="slidenum">
              <a:rPr lang="en-US" smtClean="0"/>
              <a:t>9</a:t>
            </a:fld>
            <a:endParaRPr lang="en-US"/>
          </a:p>
        </p:txBody>
      </p:sp>
    </p:spTree>
    <p:extLst>
      <p:ext uri="{BB962C8B-B14F-4D97-AF65-F5344CB8AC3E}">
        <p14:creationId xmlns:p14="http://schemas.microsoft.com/office/powerpoint/2010/main" val="4219415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84131B-EC2C-4BB8-8C60-7348F3C8603E}"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03316-2445-44A9-B42A-44D10AF94450}" type="slidenum">
              <a:rPr lang="en-US" smtClean="0"/>
              <a:t>‹#›</a:t>
            </a:fld>
            <a:endParaRPr lang="en-US"/>
          </a:p>
        </p:txBody>
      </p:sp>
    </p:spTree>
    <p:extLst>
      <p:ext uri="{BB962C8B-B14F-4D97-AF65-F5344CB8AC3E}">
        <p14:creationId xmlns:p14="http://schemas.microsoft.com/office/powerpoint/2010/main" val="277755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84131B-EC2C-4BB8-8C60-7348F3C8603E}"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03316-2445-44A9-B42A-44D10AF94450}" type="slidenum">
              <a:rPr lang="en-US" smtClean="0"/>
              <a:t>‹#›</a:t>
            </a:fld>
            <a:endParaRPr lang="en-US"/>
          </a:p>
        </p:txBody>
      </p:sp>
    </p:spTree>
    <p:extLst>
      <p:ext uri="{BB962C8B-B14F-4D97-AF65-F5344CB8AC3E}">
        <p14:creationId xmlns:p14="http://schemas.microsoft.com/office/powerpoint/2010/main" val="4261892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84131B-EC2C-4BB8-8C60-7348F3C8603E}"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03316-2445-44A9-B42A-44D10AF94450}" type="slidenum">
              <a:rPr lang="en-US" smtClean="0"/>
              <a:t>‹#›</a:t>
            </a:fld>
            <a:endParaRPr lang="en-US"/>
          </a:p>
        </p:txBody>
      </p:sp>
    </p:spTree>
    <p:extLst>
      <p:ext uri="{BB962C8B-B14F-4D97-AF65-F5344CB8AC3E}">
        <p14:creationId xmlns:p14="http://schemas.microsoft.com/office/powerpoint/2010/main" val="2880200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84131B-EC2C-4BB8-8C60-7348F3C8603E}"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03316-2445-44A9-B42A-44D10AF94450}" type="slidenum">
              <a:rPr lang="en-US" smtClean="0"/>
              <a:t>‹#›</a:t>
            </a:fld>
            <a:endParaRPr lang="en-US"/>
          </a:p>
        </p:txBody>
      </p:sp>
    </p:spTree>
    <p:extLst>
      <p:ext uri="{BB962C8B-B14F-4D97-AF65-F5344CB8AC3E}">
        <p14:creationId xmlns:p14="http://schemas.microsoft.com/office/powerpoint/2010/main" val="3925131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84131B-EC2C-4BB8-8C60-7348F3C8603E}"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03316-2445-44A9-B42A-44D10AF94450}" type="slidenum">
              <a:rPr lang="en-US" smtClean="0"/>
              <a:t>‹#›</a:t>
            </a:fld>
            <a:endParaRPr lang="en-US"/>
          </a:p>
        </p:txBody>
      </p:sp>
    </p:spTree>
    <p:extLst>
      <p:ext uri="{BB962C8B-B14F-4D97-AF65-F5344CB8AC3E}">
        <p14:creationId xmlns:p14="http://schemas.microsoft.com/office/powerpoint/2010/main" val="912234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84131B-EC2C-4BB8-8C60-7348F3C8603E}" type="datetimeFigureOut">
              <a:rPr lang="en-US" smtClean="0"/>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103316-2445-44A9-B42A-44D10AF94450}" type="slidenum">
              <a:rPr lang="en-US" smtClean="0"/>
              <a:t>‹#›</a:t>
            </a:fld>
            <a:endParaRPr lang="en-US"/>
          </a:p>
        </p:txBody>
      </p:sp>
    </p:spTree>
    <p:extLst>
      <p:ext uri="{BB962C8B-B14F-4D97-AF65-F5344CB8AC3E}">
        <p14:creationId xmlns:p14="http://schemas.microsoft.com/office/powerpoint/2010/main" val="2953126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84131B-EC2C-4BB8-8C60-7348F3C8603E}" type="datetimeFigureOut">
              <a:rPr lang="en-US" smtClean="0"/>
              <a:t>4/29/2025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103316-2445-44A9-B42A-44D10AF94450}" type="slidenum">
              <a:rPr lang="en-US" smtClean="0"/>
              <a:t>‹#›</a:t>
            </a:fld>
            <a:endParaRPr lang="en-US"/>
          </a:p>
        </p:txBody>
      </p:sp>
    </p:spTree>
    <p:extLst>
      <p:ext uri="{BB962C8B-B14F-4D97-AF65-F5344CB8AC3E}">
        <p14:creationId xmlns:p14="http://schemas.microsoft.com/office/powerpoint/2010/main" val="2882117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84131B-EC2C-4BB8-8C60-7348F3C8603E}" type="datetimeFigureOut">
              <a:rPr lang="en-US" smtClean="0"/>
              <a:t>4/29/2025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103316-2445-44A9-B42A-44D10AF94450}" type="slidenum">
              <a:rPr lang="en-US" smtClean="0"/>
              <a:t>‹#›</a:t>
            </a:fld>
            <a:endParaRPr lang="en-US"/>
          </a:p>
        </p:txBody>
      </p:sp>
    </p:spTree>
    <p:extLst>
      <p:ext uri="{BB962C8B-B14F-4D97-AF65-F5344CB8AC3E}">
        <p14:creationId xmlns:p14="http://schemas.microsoft.com/office/powerpoint/2010/main" val="1146816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84131B-EC2C-4BB8-8C60-7348F3C8603E}" type="datetimeFigureOut">
              <a:rPr lang="en-US" smtClean="0"/>
              <a:t>4/29/2025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103316-2445-44A9-B42A-44D10AF94450}" type="slidenum">
              <a:rPr lang="en-US" smtClean="0"/>
              <a:t>‹#›</a:t>
            </a:fld>
            <a:endParaRPr lang="en-US"/>
          </a:p>
        </p:txBody>
      </p:sp>
    </p:spTree>
    <p:extLst>
      <p:ext uri="{BB962C8B-B14F-4D97-AF65-F5344CB8AC3E}">
        <p14:creationId xmlns:p14="http://schemas.microsoft.com/office/powerpoint/2010/main" val="3930516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84131B-EC2C-4BB8-8C60-7348F3C8603E}" type="datetimeFigureOut">
              <a:rPr lang="en-US" smtClean="0"/>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103316-2445-44A9-B42A-44D10AF94450}" type="slidenum">
              <a:rPr lang="en-US" smtClean="0"/>
              <a:t>‹#›</a:t>
            </a:fld>
            <a:endParaRPr lang="en-US"/>
          </a:p>
        </p:txBody>
      </p:sp>
    </p:spTree>
    <p:extLst>
      <p:ext uri="{BB962C8B-B14F-4D97-AF65-F5344CB8AC3E}">
        <p14:creationId xmlns:p14="http://schemas.microsoft.com/office/powerpoint/2010/main" val="35897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84131B-EC2C-4BB8-8C60-7348F3C8603E}" type="datetimeFigureOut">
              <a:rPr lang="en-US" smtClean="0"/>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103316-2445-44A9-B42A-44D10AF94450}" type="slidenum">
              <a:rPr lang="en-US" smtClean="0"/>
              <a:t>‹#›</a:t>
            </a:fld>
            <a:endParaRPr lang="en-US"/>
          </a:p>
        </p:txBody>
      </p:sp>
    </p:spTree>
    <p:extLst>
      <p:ext uri="{BB962C8B-B14F-4D97-AF65-F5344CB8AC3E}">
        <p14:creationId xmlns:p14="http://schemas.microsoft.com/office/powerpoint/2010/main" val="20325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4131B-EC2C-4BB8-8C60-7348F3C8603E}" type="datetimeFigureOut">
              <a:rPr lang="en-US" smtClean="0"/>
              <a:t>4/29/2025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03316-2445-44A9-B42A-44D10AF94450}" type="slidenum">
              <a:rPr lang="en-US" smtClean="0"/>
              <a:t>‹#›</a:t>
            </a:fld>
            <a:endParaRPr lang="en-US"/>
          </a:p>
        </p:txBody>
      </p:sp>
    </p:spTree>
    <p:extLst>
      <p:ext uri="{BB962C8B-B14F-4D97-AF65-F5344CB8AC3E}">
        <p14:creationId xmlns:p14="http://schemas.microsoft.com/office/powerpoint/2010/main" val="4249373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michiganbusiness.org/4a8170/globalassets/documents/reports/fact-sheets/core_communities.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munity_Dev_overview-PP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12091737" cy="6858000"/>
          </a:xfrm>
          <a:prstGeom prst="rect">
            <a:avLst/>
          </a:prstGeom>
        </p:spPr>
      </p:pic>
    </p:spTree>
    <p:extLst>
      <p:ext uri="{BB962C8B-B14F-4D97-AF65-F5344CB8AC3E}">
        <p14:creationId xmlns:p14="http://schemas.microsoft.com/office/powerpoint/2010/main" val="2591648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munity_Dev_overview-PPT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12091737" cy="6858000"/>
          </a:xfrm>
          <a:prstGeom prst="rect">
            <a:avLst/>
          </a:prstGeom>
        </p:spPr>
      </p:pic>
      <p:sp>
        <p:nvSpPr>
          <p:cNvPr id="3" name="Title 2"/>
          <p:cNvSpPr>
            <a:spLocks noGrp="1"/>
          </p:cNvSpPr>
          <p:nvPr>
            <p:ph type="title"/>
          </p:nvPr>
        </p:nvSpPr>
        <p:spPr/>
        <p:txBody>
          <a:bodyPr/>
          <a:lstStyle/>
          <a:p>
            <a:pPr algn="ctr"/>
            <a:r>
              <a:rPr lang="en-US" dirty="0"/>
              <a:t>Brownfield TIF: Revenue Mechanism</a:t>
            </a:r>
          </a:p>
        </p:txBody>
      </p:sp>
      <p:sp>
        <p:nvSpPr>
          <p:cNvPr id="4" name="Content Placeholder 3"/>
          <p:cNvSpPr>
            <a:spLocks noGrp="1"/>
          </p:cNvSpPr>
          <p:nvPr>
            <p:ph idx="1"/>
          </p:nvPr>
        </p:nvSpPr>
        <p:spPr/>
        <p:txBody>
          <a:bodyPr/>
          <a:lstStyle/>
          <a:p>
            <a:pPr lvl="0">
              <a:buSzPct val="60000"/>
              <a:defRPr/>
            </a:pPr>
            <a:r>
              <a:rPr lang="en-US" sz="2100" dirty="0">
                <a:solidFill>
                  <a:prstClr val="black"/>
                </a:solidFill>
              </a:rPr>
              <a:t>Structure</a:t>
            </a:r>
          </a:p>
          <a:p>
            <a:pPr lvl="1">
              <a:buSzPct val="60000"/>
              <a:defRPr/>
            </a:pPr>
            <a:r>
              <a:rPr lang="en-US" sz="1700" dirty="0">
                <a:solidFill>
                  <a:prstClr val="black"/>
                </a:solidFill>
              </a:rPr>
              <a:t>Not a Stand-alone incentive awarded by MSF</a:t>
            </a:r>
          </a:p>
          <a:p>
            <a:pPr lvl="1">
              <a:buSzPct val="60000"/>
              <a:defRPr/>
            </a:pPr>
            <a:r>
              <a:rPr lang="en-US" sz="1700" dirty="0">
                <a:solidFill>
                  <a:prstClr val="black"/>
                </a:solidFill>
              </a:rPr>
              <a:t>Must be in conjunction with the approval of a Brownfield Plan by the local Brownfield Redevelopment Authority, which includes the appropriate local capture</a:t>
            </a:r>
          </a:p>
          <a:p>
            <a:pPr lvl="1">
              <a:buSzPct val="60000"/>
              <a:defRPr/>
            </a:pPr>
            <a:r>
              <a:rPr lang="en-US" sz="1700" dirty="0">
                <a:solidFill>
                  <a:prstClr val="black"/>
                </a:solidFill>
              </a:rPr>
              <a:t>Total incentive is a partnership between the state and local unit of government</a:t>
            </a:r>
          </a:p>
          <a:p>
            <a:pPr lvl="0">
              <a:buSzPct val="60000"/>
              <a:defRPr/>
            </a:pPr>
            <a:r>
              <a:rPr lang="en-US" sz="2100" dirty="0">
                <a:solidFill>
                  <a:prstClr val="black"/>
                </a:solidFill>
              </a:rPr>
              <a:t>Financial Limitations</a:t>
            </a:r>
          </a:p>
          <a:p>
            <a:pPr lvl="1">
              <a:buSzPct val="60000"/>
              <a:defRPr/>
            </a:pPr>
            <a:r>
              <a:rPr lang="en-US" sz="1700" dirty="0">
                <a:solidFill>
                  <a:prstClr val="black"/>
                </a:solidFill>
              </a:rPr>
              <a:t>Revenue is generated by property tax increment, so there is no allocation limit.</a:t>
            </a:r>
          </a:p>
          <a:p>
            <a:pPr lvl="1">
              <a:buSzPct val="60000"/>
              <a:defRPr/>
            </a:pPr>
            <a:r>
              <a:rPr lang="en-US" sz="1700" dirty="0">
                <a:solidFill>
                  <a:prstClr val="black"/>
                </a:solidFill>
              </a:rPr>
              <a:t>Reimbursement is statutorily allowed up to a maximum of 30 years, which creates a natural cap.</a:t>
            </a:r>
          </a:p>
          <a:p>
            <a:pPr lvl="1">
              <a:buSzPct val="60000"/>
              <a:defRPr/>
            </a:pPr>
            <a:endParaRPr lang="en-US" sz="1700" dirty="0">
              <a:solidFill>
                <a:prstClr val="black"/>
              </a:solidFill>
            </a:endParaRPr>
          </a:p>
        </p:txBody>
      </p:sp>
    </p:spTree>
    <p:extLst>
      <p:ext uri="{BB962C8B-B14F-4D97-AF65-F5344CB8AC3E}">
        <p14:creationId xmlns:p14="http://schemas.microsoft.com/office/powerpoint/2010/main" val="1239965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munity_Dev_overview-PPT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12091737" cy="6858000"/>
          </a:xfrm>
          <a:prstGeom prst="rect">
            <a:avLst/>
          </a:prstGeom>
        </p:spPr>
      </p:pic>
      <p:sp>
        <p:nvSpPr>
          <p:cNvPr id="3" name="Title 2"/>
          <p:cNvSpPr>
            <a:spLocks noGrp="1"/>
          </p:cNvSpPr>
          <p:nvPr>
            <p:ph type="title"/>
          </p:nvPr>
        </p:nvSpPr>
        <p:spPr/>
        <p:txBody>
          <a:bodyPr/>
          <a:lstStyle/>
          <a:p>
            <a:pPr algn="ctr"/>
            <a:r>
              <a:rPr lang="en-US" dirty="0"/>
              <a:t>How TIF Works</a:t>
            </a:r>
          </a:p>
        </p:txBody>
      </p:sp>
      <p:pic>
        <p:nvPicPr>
          <p:cNvPr id="5"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47058" y="2623478"/>
            <a:ext cx="5297883" cy="27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792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munity_Dev_overview-PPT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12091737" cy="6858000"/>
          </a:xfrm>
          <a:prstGeom prst="rect">
            <a:avLst/>
          </a:prstGeom>
        </p:spPr>
      </p:pic>
      <p:sp>
        <p:nvSpPr>
          <p:cNvPr id="3" name="Title 2"/>
          <p:cNvSpPr>
            <a:spLocks noGrp="1"/>
          </p:cNvSpPr>
          <p:nvPr>
            <p:ph type="title"/>
          </p:nvPr>
        </p:nvSpPr>
        <p:spPr/>
        <p:txBody>
          <a:bodyPr/>
          <a:lstStyle/>
          <a:p>
            <a:pPr algn="ctr"/>
            <a:r>
              <a:rPr lang="en-US" dirty="0"/>
              <a:t>What are the Primary Documents?</a:t>
            </a:r>
          </a:p>
        </p:txBody>
      </p:sp>
      <p:sp>
        <p:nvSpPr>
          <p:cNvPr id="4" name="Content Placeholder 3"/>
          <p:cNvSpPr>
            <a:spLocks noGrp="1"/>
          </p:cNvSpPr>
          <p:nvPr>
            <p:ph idx="1"/>
          </p:nvPr>
        </p:nvSpPr>
        <p:spPr/>
        <p:txBody>
          <a:bodyPr>
            <a:normAutofit fontScale="92500" lnSpcReduction="10000"/>
          </a:bodyPr>
          <a:lstStyle/>
          <a:p>
            <a:r>
              <a:rPr lang="en-US" dirty="0"/>
              <a:t>Brownfield Plan – This is the document approved at the local level that describes the project and eligible activities, sets the maximum amount of eligible activity costs, and identifies the eligible property the project will occur on.</a:t>
            </a:r>
          </a:p>
          <a:p>
            <a:pPr marL="0" indent="0">
              <a:buNone/>
            </a:pPr>
            <a:endParaRPr lang="en-US" dirty="0"/>
          </a:p>
          <a:p>
            <a:r>
              <a:rPr lang="en-US" dirty="0"/>
              <a:t>Act 381 Work Plan/Combined Plan – This is the document that will be considered for approval by the MSF. This identifies eligible activities and eligible property, but more importantly, provides the specific amount of eligible activity costs requested for State support. The level of state participation is based on 24 mills (school operating and state education tax) while the remaining local participation is based on all available local </a:t>
            </a:r>
            <a:r>
              <a:rPr lang="en-US" dirty="0" err="1"/>
              <a:t>millages</a:t>
            </a:r>
            <a:r>
              <a:rPr lang="en-US" dirty="0"/>
              <a:t>.</a:t>
            </a:r>
          </a:p>
          <a:p>
            <a:endParaRPr lang="en-US" dirty="0"/>
          </a:p>
        </p:txBody>
      </p:sp>
    </p:spTree>
    <p:extLst>
      <p:ext uri="{BB962C8B-B14F-4D97-AF65-F5344CB8AC3E}">
        <p14:creationId xmlns:p14="http://schemas.microsoft.com/office/powerpoint/2010/main" val="2393265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munity_Dev_overview-PPT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12091737" cy="6858000"/>
          </a:xfrm>
          <a:prstGeom prst="rect">
            <a:avLst/>
          </a:prstGeom>
        </p:spPr>
      </p:pic>
      <p:sp>
        <p:nvSpPr>
          <p:cNvPr id="3" name="Title 2"/>
          <p:cNvSpPr>
            <a:spLocks noGrp="1"/>
          </p:cNvSpPr>
          <p:nvPr>
            <p:ph type="title"/>
          </p:nvPr>
        </p:nvSpPr>
        <p:spPr/>
        <p:txBody>
          <a:bodyPr/>
          <a:lstStyle/>
          <a:p>
            <a:pPr algn="ctr"/>
            <a:r>
              <a:rPr lang="en-US" dirty="0"/>
              <a:t>Brownfield Terminology: Eligible Property</a:t>
            </a:r>
          </a:p>
        </p:txBody>
      </p:sp>
      <p:sp>
        <p:nvSpPr>
          <p:cNvPr id="4" name="Content Placeholder 3"/>
          <p:cNvSpPr>
            <a:spLocks noGrp="1"/>
          </p:cNvSpPr>
          <p:nvPr>
            <p:ph idx="1"/>
          </p:nvPr>
        </p:nvSpPr>
        <p:spPr/>
        <p:txBody>
          <a:bodyPr>
            <a:normAutofit fontScale="77500" lnSpcReduction="20000"/>
          </a:bodyPr>
          <a:lstStyle/>
          <a:p>
            <a:pPr lvl="0">
              <a:buNone/>
            </a:pPr>
            <a:r>
              <a:rPr lang="en-US" dirty="0">
                <a:solidFill>
                  <a:prstClr val="black"/>
                </a:solidFill>
              </a:rPr>
              <a:t>Property must meet at least one Qualifying Criteria:</a:t>
            </a:r>
          </a:p>
          <a:p>
            <a:pPr lvl="0">
              <a:buSzPct val="60000"/>
            </a:pPr>
            <a:r>
              <a:rPr lang="en-US" b="1" dirty="0">
                <a:solidFill>
                  <a:prstClr val="black"/>
                </a:solidFill>
              </a:rPr>
              <a:t>Facility - </a:t>
            </a:r>
            <a:r>
              <a:rPr lang="en-US" dirty="0">
                <a:solidFill>
                  <a:prstClr val="black"/>
                </a:solidFill>
              </a:rPr>
              <a:t>Contamination exceeds </a:t>
            </a:r>
            <a:r>
              <a:rPr lang="en-US" b="1" dirty="0">
                <a:solidFill>
                  <a:prstClr val="black"/>
                </a:solidFill>
              </a:rPr>
              <a:t>residential</a:t>
            </a:r>
            <a:r>
              <a:rPr lang="en-US" dirty="0">
                <a:solidFill>
                  <a:prstClr val="black"/>
                </a:solidFill>
              </a:rPr>
              <a:t> criteria.</a:t>
            </a:r>
            <a:endParaRPr lang="en-US" sz="700" dirty="0">
              <a:solidFill>
                <a:prstClr val="black"/>
              </a:solidFill>
            </a:endParaRPr>
          </a:p>
          <a:p>
            <a:pPr lvl="0">
              <a:buSzPct val="60000"/>
            </a:pPr>
            <a:r>
              <a:rPr lang="en-US" b="1" dirty="0">
                <a:solidFill>
                  <a:prstClr val="black"/>
                </a:solidFill>
              </a:rPr>
              <a:t>Functionally Obsolete - </a:t>
            </a:r>
            <a:r>
              <a:rPr lang="en-US" dirty="0">
                <a:solidFill>
                  <a:prstClr val="black"/>
                </a:solidFill>
              </a:rPr>
              <a:t>Unable to perform the function it was originally intended for (need level III or IV assessor).</a:t>
            </a:r>
          </a:p>
          <a:p>
            <a:pPr lvl="0">
              <a:buSzPct val="60000"/>
            </a:pPr>
            <a:r>
              <a:rPr lang="en-US" b="1" dirty="0">
                <a:solidFill>
                  <a:prstClr val="black"/>
                </a:solidFill>
              </a:rPr>
              <a:t>Blighted - 	</a:t>
            </a:r>
            <a:r>
              <a:rPr lang="en-US" dirty="0">
                <a:solidFill>
                  <a:prstClr val="black"/>
                </a:solidFill>
              </a:rPr>
              <a:t>(1)</a:t>
            </a:r>
            <a:r>
              <a:rPr lang="en-US" b="1" dirty="0">
                <a:solidFill>
                  <a:prstClr val="black"/>
                </a:solidFill>
              </a:rPr>
              <a:t> </a:t>
            </a:r>
            <a:r>
              <a:rPr lang="en-US" dirty="0">
                <a:solidFill>
                  <a:prstClr val="black"/>
                </a:solidFill>
              </a:rPr>
              <a:t>Attractive nuisance to children, utilities 						permanently disconnected, fire hazard, 							subsurface debris</a:t>
            </a:r>
          </a:p>
          <a:p>
            <a:pPr marL="0" lvl="0" indent="0">
              <a:buSzPct val="60000"/>
              <a:buNone/>
            </a:pPr>
            <a:r>
              <a:rPr lang="en-US" dirty="0">
                <a:solidFill>
                  <a:prstClr val="black"/>
                </a:solidFill>
              </a:rPr>
              <a:t>		(2) Designated by local government.</a:t>
            </a:r>
          </a:p>
          <a:p>
            <a:pPr lvl="0">
              <a:buSzPct val="60000"/>
            </a:pPr>
            <a:r>
              <a:rPr lang="en-US" b="1" dirty="0">
                <a:solidFill>
                  <a:prstClr val="black"/>
                </a:solidFill>
              </a:rPr>
              <a:t>Historic – </a:t>
            </a:r>
            <a:r>
              <a:rPr lang="en-US" dirty="0">
                <a:solidFill>
                  <a:prstClr val="black"/>
                </a:solidFill>
              </a:rPr>
              <a:t>In a local historic district or is on State or National Register.</a:t>
            </a:r>
          </a:p>
          <a:p>
            <a:pPr lvl="0">
              <a:buSzPct val="60000"/>
            </a:pPr>
            <a:r>
              <a:rPr lang="en-US" dirty="0">
                <a:solidFill>
                  <a:prstClr val="black"/>
                </a:solidFill>
              </a:rPr>
              <a:t>Can include property parcels that are </a:t>
            </a:r>
            <a:r>
              <a:rPr lang="en-US" b="1" dirty="0">
                <a:solidFill>
                  <a:prstClr val="black"/>
                </a:solidFill>
              </a:rPr>
              <a:t>adjacent or contiguous </a:t>
            </a:r>
            <a:r>
              <a:rPr lang="en-US" dirty="0">
                <a:solidFill>
                  <a:prstClr val="black"/>
                </a:solidFill>
              </a:rPr>
              <a:t>to eligible property.</a:t>
            </a:r>
          </a:p>
          <a:p>
            <a:pPr lvl="0">
              <a:buSzPct val="60000"/>
            </a:pPr>
            <a:r>
              <a:rPr lang="en-US" dirty="0">
                <a:solidFill>
                  <a:prstClr val="black"/>
                </a:solidFill>
              </a:rPr>
              <a:t>Also includes Land Bank Owned (tax reverted), Targeted Redevelopment Area, Transit Oriented Property and Transit Oriented Development.</a:t>
            </a:r>
          </a:p>
          <a:p>
            <a:pPr lvl="0">
              <a:buSzPct val="60000"/>
            </a:pPr>
            <a:r>
              <a:rPr lang="en-US" b="1" dirty="0">
                <a:solidFill>
                  <a:prstClr val="black"/>
                </a:solidFill>
              </a:rPr>
              <a:t>Housing Property </a:t>
            </a:r>
            <a:r>
              <a:rPr lang="en-US" dirty="0">
                <a:solidFill>
                  <a:prstClr val="black"/>
                </a:solidFill>
              </a:rPr>
              <a:t>– Eligible Property qualification used only by MSHDA</a:t>
            </a:r>
          </a:p>
          <a:p>
            <a:endParaRPr lang="en-US" dirty="0"/>
          </a:p>
        </p:txBody>
      </p:sp>
    </p:spTree>
    <p:extLst>
      <p:ext uri="{BB962C8B-B14F-4D97-AF65-F5344CB8AC3E}">
        <p14:creationId xmlns:p14="http://schemas.microsoft.com/office/powerpoint/2010/main" val="3569735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munity_Dev_overview-PPT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12091737" cy="6858000"/>
          </a:xfrm>
          <a:prstGeom prst="rect">
            <a:avLst/>
          </a:prstGeom>
        </p:spPr>
      </p:pic>
      <p:sp>
        <p:nvSpPr>
          <p:cNvPr id="3" name="Title 2"/>
          <p:cNvSpPr>
            <a:spLocks noGrp="1"/>
          </p:cNvSpPr>
          <p:nvPr>
            <p:ph type="title"/>
          </p:nvPr>
        </p:nvSpPr>
        <p:spPr/>
        <p:txBody>
          <a:bodyPr/>
          <a:lstStyle/>
          <a:p>
            <a:pPr algn="ctr"/>
            <a:r>
              <a:rPr lang="en-US" dirty="0"/>
              <a:t>Brownfield Terminology: Eligible Property</a:t>
            </a:r>
          </a:p>
        </p:txBody>
      </p:sp>
      <p:sp>
        <p:nvSpPr>
          <p:cNvPr id="4" name="Content Placeholder 3"/>
          <p:cNvSpPr>
            <a:spLocks noGrp="1"/>
          </p:cNvSpPr>
          <p:nvPr>
            <p:ph idx="1"/>
          </p:nvPr>
        </p:nvSpPr>
        <p:spPr/>
        <p:txBody>
          <a:bodyPr>
            <a:normAutofit/>
          </a:bodyPr>
          <a:lstStyle/>
          <a:p>
            <a:pPr lvl="0">
              <a:buNone/>
            </a:pPr>
            <a:r>
              <a:rPr lang="en-US" dirty="0">
                <a:solidFill>
                  <a:prstClr val="black"/>
                </a:solidFill>
              </a:rPr>
              <a:t>Property must meet at least one Qualifying Criteria:</a:t>
            </a:r>
          </a:p>
          <a:p>
            <a:pPr lvl="0">
              <a:buSzPct val="60000"/>
            </a:pPr>
            <a:r>
              <a:rPr lang="en-US" dirty="0">
                <a:solidFill>
                  <a:prstClr val="black"/>
                </a:solidFill>
              </a:rPr>
              <a:t>EGLE eligible property qualifier</a:t>
            </a:r>
          </a:p>
          <a:p>
            <a:pPr lvl="1">
              <a:buSzPct val="60000"/>
            </a:pPr>
            <a:r>
              <a:rPr lang="en-US" dirty="0">
                <a:solidFill>
                  <a:prstClr val="black"/>
                </a:solidFill>
              </a:rPr>
              <a:t>Facility (Contaminated) only  </a:t>
            </a:r>
            <a:endParaRPr lang="en-US" sz="300" dirty="0">
              <a:solidFill>
                <a:prstClr val="black"/>
              </a:solidFill>
            </a:endParaRPr>
          </a:p>
          <a:p>
            <a:pPr lvl="0">
              <a:buSzPct val="60000"/>
            </a:pPr>
            <a:r>
              <a:rPr lang="en-US" dirty="0">
                <a:solidFill>
                  <a:prstClr val="black"/>
                </a:solidFill>
              </a:rPr>
              <a:t>MSF/MEDC eligible property qualifiers</a:t>
            </a:r>
          </a:p>
          <a:p>
            <a:pPr lvl="1">
              <a:buSzPct val="60000"/>
            </a:pPr>
            <a:r>
              <a:rPr lang="en-US" dirty="0">
                <a:solidFill>
                  <a:prstClr val="black"/>
                </a:solidFill>
              </a:rPr>
              <a:t>Facility, Functionally Obsolete, Blighted, Historic, Adjacent or Contiguous to eligible property, Land Bank Owned (tax reverted), Targeted Redevelopment Area, Transit Oriented Property and Transit Oriented Development.</a:t>
            </a:r>
          </a:p>
          <a:p>
            <a:pPr lvl="0">
              <a:buSzPct val="60000"/>
            </a:pPr>
            <a:r>
              <a:rPr lang="en-US" dirty="0">
                <a:solidFill>
                  <a:prstClr val="black"/>
                </a:solidFill>
              </a:rPr>
              <a:t>MSHDA eligible property qualifier</a:t>
            </a:r>
          </a:p>
          <a:p>
            <a:pPr lvl="1">
              <a:buSzPct val="60000"/>
            </a:pPr>
            <a:r>
              <a:rPr lang="en-US" dirty="0">
                <a:solidFill>
                  <a:prstClr val="black"/>
                </a:solidFill>
              </a:rPr>
              <a:t>Housing Property only</a:t>
            </a:r>
            <a:endParaRPr lang="en-US" dirty="0"/>
          </a:p>
        </p:txBody>
      </p:sp>
    </p:spTree>
    <p:extLst>
      <p:ext uri="{BB962C8B-B14F-4D97-AF65-F5344CB8AC3E}">
        <p14:creationId xmlns:p14="http://schemas.microsoft.com/office/powerpoint/2010/main" val="4140249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munity_Dev_overview-PPT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12091737" cy="6858000"/>
          </a:xfrm>
          <a:prstGeom prst="rect">
            <a:avLst/>
          </a:prstGeom>
        </p:spPr>
      </p:pic>
      <p:sp>
        <p:nvSpPr>
          <p:cNvPr id="3" name="Title 2"/>
          <p:cNvSpPr>
            <a:spLocks noGrp="1"/>
          </p:cNvSpPr>
          <p:nvPr>
            <p:ph type="title"/>
          </p:nvPr>
        </p:nvSpPr>
        <p:spPr/>
        <p:txBody>
          <a:bodyPr/>
          <a:lstStyle/>
          <a:p>
            <a:pPr algn="ctr"/>
            <a:r>
              <a:rPr lang="en-US" dirty="0"/>
              <a:t>Eligible Property: Adjacent &amp; Contiguous</a:t>
            </a:r>
          </a:p>
        </p:txBody>
      </p:sp>
      <p:sp>
        <p:nvSpPr>
          <p:cNvPr id="4" name="Content Placeholder 3"/>
          <p:cNvSpPr>
            <a:spLocks noGrp="1"/>
          </p:cNvSpPr>
          <p:nvPr>
            <p:ph idx="1"/>
          </p:nvPr>
        </p:nvSpPr>
        <p:spPr/>
        <p:txBody>
          <a:bodyPr>
            <a:normAutofit/>
          </a:bodyPr>
          <a:lstStyle/>
          <a:p>
            <a:pPr marL="0" indent="0">
              <a:buNone/>
            </a:pPr>
            <a:r>
              <a:rPr lang="en-US" dirty="0"/>
              <a:t>Parcel = legal description</a:t>
            </a:r>
            <a:br>
              <a:rPr lang="en-US" dirty="0"/>
            </a:br>
            <a:endParaRPr lang="en-US" dirty="0"/>
          </a:p>
          <a:p>
            <a:pPr marL="0" indent="0">
              <a:buNone/>
            </a:pPr>
            <a:endParaRPr lang="en-US" dirty="0"/>
          </a:p>
        </p:txBody>
      </p:sp>
      <p:pic>
        <p:nvPicPr>
          <p:cNvPr id="5" name="Picture 4"/>
          <p:cNvPicPr>
            <a:picLocks noChangeAspect="1"/>
          </p:cNvPicPr>
          <p:nvPr/>
        </p:nvPicPr>
        <p:blipFill>
          <a:blip r:embed="rId4"/>
          <a:stretch>
            <a:fillRect/>
          </a:stretch>
        </p:blipFill>
        <p:spPr>
          <a:xfrm>
            <a:off x="3023511" y="3014355"/>
            <a:ext cx="6120914" cy="2426418"/>
          </a:xfrm>
          <a:prstGeom prst="rect">
            <a:avLst/>
          </a:prstGeom>
        </p:spPr>
      </p:pic>
    </p:spTree>
    <p:extLst>
      <p:ext uri="{BB962C8B-B14F-4D97-AF65-F5344CB8AC3E}">
        <p14:creationId xmlns:p14="http://schemas.microsoft.com/office/powerpoint/2010/main" val="4285293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munity_Dev_overview-PPT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12091737" cy="6858000"/>
          </a:xfrm>
          <a:prstGeom prst="rect">
            <a:avLst/>
          </a:prstGeom>
        </p:spPr>
      </p:pic>
      <p:sp>
        <p:nvSpPr>
          <p:cNvPr id="3" name="Title 2"/>
          <p:cNvSpPr>
            <a:spLocks noGrp="1"/>
          </p:cNvSpPr>
          <p:nvPr>
            <p:ph type="title"/>
          </p:nvPr>
        </p:nvSpPr>
        <p:spPr/>
        <p:txBody>
          <a:bodyPr/>
          <a:lstStyle/>
          <a:p>
            <a:pPr algn="ctr"/>
            <a:r>
              <a:rPr lang="en-US" dirty="0"/>
              <a:t>Brownfield Terminology: Eligible Activities</a:t>
            </a:r>
          </a:p>
        </p:txBody>
      </p:sp>
      <p:sp>
        <p:nvSpPr>
          <p:cNvPr id="4" name="Content Placeholder 3"/>
          <p:cNvSpPr>
            <a:spLocks noGrp="1"/>
          </p:cNvSpPr>
          <p:nvPr>
            <p:ph idx="1"/>
          </p:nvPr>
        </p:nvSpPr>
        <p:spPr/>
        <p:txBody>
          <a:bodyPr>
            <a:normAutofit/>
          </a:bodyPr>
          <a:lstStyle/>
          <a:p>
            <a:pPr marL="0" indent="0">
              <a:buNone/>
            </a:pPr>
            <a:r>
              <a:rPr lang="en-US" dirty="0"/>
              <a:t>Traditional MSF Activities:</a:t>
            </a:r>
          </a:p>
          <a:p>
            <a:pPr marL="0" indent="0">
              <a:buNone/>
            </a:pPr>
            <a:r>
              <a:rPr lang="en-US" dirty="0"/>
              <a:t>1. Infrastructure Improvements</a:t>
            </a:r>
          </a:p>
          <a:p>
            <a:pPr marL="0" indent="0">
              <a:buNone/>
            </a:pPr>
            <a:r>
              <a:rPr lang="en-US" dirty="0"/>
              <a:t>2. Building and Site Demolition</a:t>
            </a:r>
          </a:p>
          <a:p>
            <a:pPr marL="0" indent="0">
              <a:buNone/>
            </a:pPr>
            <a:r>
              <a:rPr lang="en-US" dirty="0"/>
              <a:t>3. Lead, Asbestos, and Mold Abatement</a:t>
            </a:r>
          </a:p>
          <a:p>
            <a:pPr marL="0" indent="0">
              <a:buNone/>
            </a:pPr>
            <a:r>
              <a:rPr lang="en-US" dirty="0"/>
              <a:t>4. Site Improvements</a:t>
            </a:r>
          </a:p>
          <a:p>
            <a:pPr marL="0" indent="0">
              <a:buNone/>
            </a:pPr>
            <a:endParaRPr lang="en-US" dirty="0"/>
          </a:p>
          <a:p>
            <a:pPr marL="0" indent="0">
              <a:buNone/>
            </a:pPr>
            <a:r>
              <a:rPr lang="en-US" dirty="0"/>
              <a:t>*Reimbursement cannot occur for vertical construction except for</a:t>
            </a:r>
          </a:p>
          <a:p>
            <a:pPr marL="0" indent="0">
              <a:buNone/>
            </a:pPr>
            <a:r>
              <a:rPr lang="en-US" dirty="0"/>
              <a:t>  parking decks or integrated vertical parking. </a:t>
            </a:r>
          </a:p>
          <a:p>
            <a:pPr marL="0" indent="0">
              <a:buNone/>
            </a:pPr>
            <a:endParaRPr lang="en-US" dirty="0"/>
          </a:p>
        </p:txBody>
      </p:sp>
    </p:spTree>
    <p:extLst>
      <p:ext uri="{BB962C8B-B14F-4D97-AF65-F5344CB8AC3E}">
        <p14:creationId xmlns:p14="http://schemas.microsoft.com/office/powerpoint/2010/main" val="750121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munity_Dev_overview-PPT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12091737" cy="6858000"/>
          </a:xfrm>
          <a:prstGeom prst="rect">
            <a:avLst/>
          </a:prstGeom>
        </p:spPr>
      </p:pic>
      <p:sp>
        <p:nvSpPr>
          <p:cNvPr id="3" name="Title 2"/>
          <p:cNvSpPr>
            <a:spLocks noGrp="1"/>
          </p:cNvSpPr>
          <p:nvPr>
            <p:ph type="title"/>
          </p:nvPr>
        </p:nvSpPr>
        <p:spPr/>
        <p:txBody>
          <a:bodyPr/>
          <a:lstStyle/>
          <a:p>
            <a:pPr algn="ctr"/>
            <a:r>
              <a:rPr lang="en-US" dirty="0"/>
              <a:t>Brownfield Terminology: Eligible Activities</a:t>
            </a:r>
          </a:p>
        </p:txBody>
      </p:sp>
      <p:sp>
        <p:nvSpPr>
          <p:cNvPr id="4" name="Content Placeholder 3"/>
          <p:cNvSpPr>
            <a:spLocks noGrp="1"/>
          </p:cNvSpPr>
          <p:nvPr>
            <p:ph idx="1"/>
          </p:nvPr>
        </p:nvSpPr>
        <p:spPr/>
        <p:txBody>
          <a:bodyPr>
            <a:normAutofit/>
          </a:bodyPr>
          <a:lstStyle/>
          <a:p>
            <a:pPr marL="0" indent="0">
              <a:buNone/>
            </a:pPr>
            <a:r>
              <a:rPr lang="en-US" dirty="0"/>
              <a:t>MSF Activities:</a:t>
            </a:r>
          </a:p>
          <a:p>
            <a:pPr marL="0" indent="0">
              <a:buNone/>
            </a:pPr>
            <a:r>
              <a:rPr lang="en-US" dirty="0"/>
              <a:t>1. Infrastructure Improvements</a:t>
            </a:r>
          </a:p>
          <a:p>
            <a:pPr lvl="1"/>
            <a:r>
              <a:rPr lang="en-US" dirty="0"/>
              <a:t>Within </a:t>
            </a:r>
            <a:r>
              <a:rPr lang="en-US" b="1" dirty="0"/>
              <a:t>public</a:t>
            </a:r>
            <a:r>
              <a:rPr lang="en-US" dirty="0"/>
              <a:t> right-of-way or easement</a:t>
            </a:r>
          </a:p>
          <a:p>
            <a:pPr lvl="1"/>
            <a:r>
              <a:rPr lang="en-US" dirty="0"/>
              <a:t>Sewer &amp; water, lighting, paving streets, etc.</a:t>
            </a:r>
          </a:p>
          <a:p>
            <a:pPr lvl="1"/>
            <a:r>
              <a:rPr lang="en-US" dirty="0"/>
              <a:t>Exception for storm water management and parking decks on </a:t>
            </a:r>
            <a:r>
              <a:rPr lang="en-US" b="1" dirty="0"/>
              <a:t>private</a:t>
            </a:r>
            <a:r>
              <a:rPr lang="en-US" dirty="0"/>
              <a:t> land</a:t>
            </a:r>
          </a:p>
          <a:p>
            <a:pPr marL="0" indent="0">
              <a:buNone/>
            </a:pPr>
            <a:r>
              <a:rPr lang="en-US" dirty="0"/>
              <a:t>2. Building and Site Demolition</a:t>
            </a:r>
          </a:p>
          <a:p>
            <a:pPr lvl="1"/>
            <a:r>
              <a:rPr lang="en-US" dirty="0"/>
              <a:t>Whole or partial buildings, interior or exterior</a:t>
            </a:r>
          </a:p>
          <a:p>
            <a:pPr lvl="1"/>
            <a:r>
              <a:rPr lang="en-US" dirty="0"/>
              <a:t>Old site infrastructure like concrete work, foundations, abandoned utilities, etc. </a:t>
            </a:r>
          </a:p>
          <a:p>
            <a:pPr marL="0" indent="0">
              <a:buNone/>
            </a:pPr>
            <a:r>
              <a:rPr lang="en-US" dirty="0"/>
              <a:t>3. Lead, Asbestos, and Mold Abatement</a:t>
            </a:r>
          </a:p>
          <a:p>
            <a:pPr marL="0" indent="0">
              <a:buNone/>
            </a:pPr>
            <a:endParaRPr lang="en-US" dirty="0"/>
          </a:p>
        </p:txBody>
      </p:sp>
    </p:spTree>
    <p:extLst>
      <p:ext uri="{BB962C8B-B14F-4D97-AF65-F5344CB8AC3E}">
        <p14:creationId xmlns:p14="http://schemas.microsoft.com/office/powerpoint/2010/main" val="2375030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munity_Dev_overview-PPT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12091737" cy="6858000"/>
          </a:xfrm>
          <a:prstGeom prst="rect">
            <a:avLst/>
          </a:prstGeom>
        </p:spPr>
      </p:pic>
      <p:sp>
        <p:nvSpPr>
          <p:cNvPr id="3" name="Title 2"/>
          <p:cNvSpPr>
            <a:spLocks noGrp="1"/>
          </p:cNvSpPr>
          <p:nvPr>
            <p:ph type="title"/>
          </p:nvPr>
        </p:nvSpPr>
        <p:spPr/>
        <p:txBody>
          <a:bodyPr/>
          <a:lstStyle/>
          <a:p>
            <a:pPr algn="ctr"/>
            <a:r>
              <a:rPr lang="en-US" dirty="0"/>
              <a:t>Eligible Activities Continued</a:t>
            </a:r>
          </a:p>
        </p:txBody>
      </p:sp>
      <p:sp>
        <p:nvSpPr>
          <p:cNvPr id="4" name="Content Placeholder 3"/>
          <p:cNvSpPr>
            <a:spLocks noGrp="1"/>
          </p:cNvSpPr>
          <p:nvPr>
            <p:ph idx="1"/>
          </p:nvPr>
        </p:nvSpPr>
        <p:spPr/>
        <p:txBody>
          <a:bodyPr>
            <a:normAutofit lnSpcReduction="10000"/>
          </a:bodyPr>
          <a:lstStyle/>
          <a:p>
            <a:pPr marL="0" indent="0">
              <a:buNone/>
            </a:pPr>
            <a:r>
              <a:rPr lang="en-US" dirty="0"/>
              <a:t>4. Site Preparation</a:t>
            </a:r>
          </a:p>
          <a:p>
            <a:pPr lvl="1"/>
            <a:r>
              <a:rPr lang="en-US" dirty="0"/>
              <a:t>Prepares the site for development: clearing, soil removal (non-contaminated) and leveling, temporary facilities, etc.</a:t>
            </a:r>
          </a:p>
          <a:p>
            <a:pPr marL="0" indent="0">
              <a:buNone/>
            </a:pPr>
            <a:r>
              <a:rPr lang="en-US" dirty="0"/>
              <a:t>5. Assistance to a Land Bank or Local Government Unit.</a:t>
            </a:r>
          </a:p>
          <a:p>
            <a:pPr lvl="1"/>
            <a:r>
              <a:rPr lang="en-US" dirty="0"/>
              <a:t>Clearing title, purchase costs, acquisition for economic development purposes. </a:t>
            </a:r>
          </a:p>
          <a:p>
            <a:pPr marL="0" indent="0">
              <a:buNone/>
            </a:pPr>
            <a:r>
              <a:rPr lang="en-US" dirty="0"/>
              <a:t>6. Contingency (up to 15% ) and Simple Interest (up to 5%). </a:t>
            </a:r>
          </a:p>
          <a:p>
            <a:pPr lvl="1"/>
            <a:r>
              <a:rPr lang="en-US" dirty="0"/>
              <a:t>On eligible activity costs. </a:t>
            </a:r>
          </a:p>
          <a:p>
            <a:pPr marL="0" indent="0">
              <a:buNone/>
            </a:pPr>
            <a:r>
              <a:rPr lang="en-US" dirty="0"/>
              <a:t>7. Brownfield &amp; Work Plan implementation costs (up to $50,000).</a:t>
            </a:r>
          </a:p>
          <a:p>
            <a:pPr marL="0" indent="0">
              <a:buNone/>
            </a:pPr>
            <a:r>
              <a:rPr lang="en-US" dirty="0"/>
              <a:t>8. Brownfield &amp; Work Plan preparation costs (up to $30,000).</a:t>
            </a:r>
          </a:p>
          <a:p>
            <a:pPr marL="0" indent="0">
              <a:buNone/>
            </a:pPr>
            <a:endParaRPr lang="en-US" dirty="0"/>
          </a:p>
        </p:txBody>
      </p:sp>
    </p:spTree>
    <p:extLst>
      <p:ext uri="{BB962C8B-B14F-4D97-AF65-F5344CB8AC3E}">
        <p14:creationId xmlns:p14="http://schemas.microsoft.com/office/powerpoint/2010/main" val="3283392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munity_Dev_overview-PPT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12091737" cy="6858000"/>
          </a:xfrm>
          <a:prstGeom prst="rect">
            <a:avLst/>
          </a:prstGeom>
        </p:spPr>
      </p:pic>
      <p:sp>
        <p:nvSpPr>
          <p:cNvPr id="3" name="Title 2"/>
          <p:cNvSpPr>
            <a:spLocks noGrp="1"/>
          </p:cNvSpPr>
          <p:nvPr>
            <p:ph type="title"/>
          </p:nvPr>
        </p:nvSpPr>
        <p:spPr/>
        <p:txBody>
          <a:bodyPr/>
          <a:lstStyle/>
          <a:p>
            <a:pPr algn="ctr"/>
            <a:r>
              <a:rPr lang="en-US" dirty="0"/>
              <a:t>Act 381: Administrative Requirements</a:t>
            </a:r>
          </a:p>
        </p:txBody>
      </p:sp>
      <p:sp>
        <p:nvSpPr>
          <p:cNvPr id="4" name="Content Placeholder 3"/>
          <p:cNvSpPr>
            <a:spLocks noGrp="1"/>
          </p:cNvSpPr>
          <p:nvPr>
            <p:ph idx="1"/>
          </p:nvPr>
        </p:nvSpPr>
        <p:spPr/>
        <p:txBody>
          <a:bodyPr>
            <a:normAutofit fontScale="85000" lnSpcReduction="20000"/>
          </a:bodyPr>
          <a:lstStyle/>
          <a:p>
            <a:pPr marL="0" indent="0">
              <a:buNone/>
            </a:pPr>
            <a:r>
              <a:rPr lang="en-US" b="1" dirty="0"/>
              <a:t>Core Community </a:t>
            </a:r>
            <a:r>
              <a:rPr lang="en-US" dirty="0"/>
              <a:t>designation determines available activities;</a:t>
            </a:r>
          </a:p>
          <a:p>
            <a:r>
              <a:rPr lang="en-US" dirty="0"/>
              <a:t>Core: </a:t>
            </a:r>
            <a:r>
              <a:rPr lang="en-US" b="1" dirty="0"/>
              <a:t>All</a:t>
            </a:r>
            <a:r>
              <a:rPr lang="en-US" dirty="0"/>
              <a:t> eligible activities. The Core Community list can be found </a:t>
            </a:r>
            <a:r>
              <a:rPr lang="en-US" dirty="0">
                <a:hlinkClick r:id="rId4"/>
              </a:rPr>
              <a:t>here</a:t>
            </a:r>
            <a:r>
              <a:rPr lang="en-US" dirty="0"/>
              <a:t> (miplace.org).</a:t>
            </a:r>
          </a:p>
          <a:p>
            <a:r>
              <a:rPr lang="en-US" dirty="0"/>
              <a:t>Non-core: Lead, Asbestos &amp; Mold Abatement and Demolition </a:t>
            </a:r>
            <a:r>
              <a:rPr lang="en-US" b="1" dirty="0"/>
              <a:t>only</a:t>
            </a:r>
            <a:r>
              <a:rPr lang="en-US" dirty="0"/>
              <a:t>.</a:t>
            </a:r>
          </a:p>
          <a:p>
            <a:endParaRPr lang="en-US" dirty="0"/>
          </a:p>
          <a:p>
            <a:pPr marL="0" indent="0">
              <a:buNone/>
            </a:pPr>
            <a:r>
              <a:rPr lang="en-US" b="1" dirty="0"/>
              <a:t>Brownfield Redevelopment Authority</a:t>
            </a:r>
            <a:r>
              <a:rPr lang="en-US" dirty="0"/>
              <a:t> </a:t>
            </a:r>
            <a:r>
              <a:rPr lang="en-US" b="1" dirty="0"/>
              <a:t>(BRA) </a:t>
            </a:r>
            <a:r>
              <a:rPr lang="en-US" dirty="0"/>
              <a:t>- develops Brownfield Plan and subsequent Work Plan.</a:t>
            </a:r>
          </a:p>
          <a:p>
            <a:r>
              <a:rPr lang="en-US" dirty="0"/>
              <a:t>Must have </a:t>
            </a:r>
            <a:r>
              <a:rPr lang="en-US" b="1" dirty="0"/>
              <a:t>Local or County approval </a:t>
            </a:r>
            <a:r>
              <a:rPr lang="en-US" dirty="0"/>
              <a:t>of Brownfield Plan to authorize tax capture.</a:t>
            </a:r>
          </a:p>
          <a:p>
            <a:r>
              <a:rPr lang="en-US" dirty="0"/>
              <a:t>A County BRA must obtain concurrence for the TIF revenue capture from the affected city or township. </a:t>
            </a:r>
          </a:p>
          <a:p>
            <a:r>
              <a:rPr lang="en-US" dirty="0"/>
              <a:t>The BRA must be in compliance with annual reporting to the MEDC in order for a project to be considered. Please consult with Brownfield staff to determine compliance.</a:t>
            </a:r>
          </a:p>
          <a:p>
            <a:pPr marL="0" indent="0">
              <a:buNone/>
            </a:pPr>
            <a:endParaRPr lang="en-US" dirty="0"/>
          </a:p>
        </p:txBody>
      </p:sp>
    </p:spTree>
    <p:extLst>
      <p:ext uri="{BB962C8B-B14F-4D97-AF65-F5344CB8AC3E}">
        <p14:creationId xmlns:p14="http://schemas.microsoft.com/office/powerpoint/2010/main" val="1426608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munity_Dev_overview-PPT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12091737" cy="6858000"/>
          </a:xfrm>
          <a:prstGeom prst="rect">
            <a:avLst/>
          </a:prstGeom>
        </p:spPr>
      </p:pic>
    </p:spTree>
    <p:extLst>
      <p:ext uri="{BB962C8B-B14F-4D97-AF65-F5344CB8AC3E}">
        <p14:creationId xmlns:p14="http://schemas.microsoft.com/office/powerpoint/2010/main" val="855763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munity_Dev_overview-PPT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12091737" cy="6858000"/>
          </a:xfrm>
          <a:prstGeom prst="rect">
            <a:avLst/>
          </a:prstGeom>
        </p:spPr>
      </p:pic>
      <p:sp>
        <p:nvSpPr>
          <p:cNvPr id="3" name="Title 2"/>
          <p:cNvSpPr>
            <a:spLocks noGrp="1"/>
          </p:cNvSpPr>
          <p:nvPr>
            <p:ph type="title"/>
          </p:nvPr>
        </p:nvSpPr>
        <p:spPr/>
        <p:txBody>
          <a:bodyPr/>
          <a:lstStyle/>
          <a:p>
            <a:pPr algn="ctr"/>
            <a:r>
              <a:rPr lang="en-US" dirty="0"/>
              <a:t>What’s the Process Timeline?</a:t>
            </a:r>
          </a:p>
        </p:txBody>
      </p:sp>
      <p:sp>
        <p:nvSpPr>
          <p:cNvPr id="4" name="Content Placeholder 3"/>
          <p:cNvSpPr>
            <a:spLocks noGrp="1"/>
          </p:cNvSpPr>
          <p:nvPr>
            <p:ph idx="1"/>
          </p:nvPr>
        </p:nvSpPr>
        <p:spPr/>
        <p:txBody>
          <a:bodyPr>
            <a:normAutofit lnSpcReduction="10000"/>
          </a:bodyPr>
          <a:lstStyle/>
          <a:p>
            <a:r>
              <a:rPr lang="en-US" dirty="0"/>
              <a:t>A BRA approves a Brownfield Plan</a:t>
            </a:r>
          </a:p>
          <a:p>
            <a:r>
              <a:rPr lang="en-US" dirty="0"/>
              <a:t>The Municipality and/or County approves the Brownfield Plan (1-2 months) </a:t>
            </a:r>
          </a:p>
          <a:p>
            <a:r>
              <a:rPr lang="en-US" dirty="0"/>
              <a:t>The BRA submits the Work Plan through the BDM/BDPM for consideration at Project Review Meeting</a:t>
            </a:r>
          </a:p>
          <a:p>
            <a:r>
              <a:rPr lang="en-US" dirty="0"/>
              <a:t>Brownfield Staff Reviews and Prepares Work Plan for MSF Consideration (45-60 Days)</a:t>
            </a:r>
          </a:p>
          <a:p>
            <a:r>
              <a:rPr lang="en-US" dirty="0"/>
              <a:t>Once Work Plan is approved by MSF, no more administration is conducted by MEDC staff. The BRA will report status annually by August 31 to the MEDC/EGLE/MSHDA.</a:t>
            </a:r>
          </a:p>
          <a:p>
            <a:pPr marL="0" indent="0">
              <a:buNone/>
            </a:pPr>
            <a:endParaRPr lang="en-US" dirty="0"/>
          </a:p>
        </p:txBody>
      </p:sp>
    </p:spTree>
    <p:extLst>
      <p:ext uri="{BB962C8B-B14F-4D97-AF65-F5344CB8AC3E}">
        <p14:creationId xmlns:p14="http://schemas.microsoft.com/office/powerpoint/2010/main" val="2409567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munity_Dev_overview-PPT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12091737" cy="6858000"/>
          </a:xfrm>
          <a:prstGeom prst="rect">
            <a:avLst/>
          </a:prstGeom>
        </p:spPr>
      </p:pic>
    </p:spTree>
    <p:extLst>
      <p:ext uri="{BB962C8B-B14F-4D97-AF65-F5344CB8AC3E}">
        <p14:creationId xmlns:p14="http://schemas.microsoft.com/office/powerpoint/2010/main" val="200917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AI-generated content may be incorrect.">
            <a:extLst>
              <a:ext uri="{FF2B5EF4-FFF2-40B4-BE49-F238E27FC236}">
                <a16:creationId xmlns:a16="http://schemas.microsoft.com/office/drawing/2014/main" id="{8B50C525-C408-98E5-D28D-35FDC557B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1" y="0"/>
            <a:ext cx="12091737" cy="6858000"/>
          </a:xfrm>
          <a:prstGeom prst="rect">
            <a:avLst/>
          </a:prstGeom>
        </p:spPr>
      </p:pic>
    </p:spTree>
    <p:extLst>
      <p:ext uri="{BB962C8B-B14F-4D97-AF65-F5344CB8AC3E}">
        <p14:creationId xmlns:p14="http://schemas.microsoft.com/office/powerpoint/2010/main" val="1123820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munity_Dev_overview-PPT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12091737" cy="6858000"/>
          </a:xfrm>
          <a:prstGeom prst="rect">
            <a:avLst/>
          </a:prstGeom>
        </p:spPr>
      </p:pic>
      <p:sp>
        <p:nvSpPr>
          <p:cNvPr id="3" name="Title 2"/>
          <p:cNvSpPr>
            <a:spLocks noGrp="1"/>
          </p:cNvSpPr>
          <p:nvPr>
            <p:ph type="title"/>
          </p:nvPr>
        </p:nvSpPr>
        <p:spPr/>
        <p:txBody>
          <a:bodyPr/>
          <a:lstStyle/>
          <a:p>
            <a:pPr algn="ctr"/>
            <a:r>
              <a:rPr lang="en-US" dirty="0"/>
              <a:t>Brownfield Basics Training Objectives</a:t>
            </a:r>
          </a:p>
        </p:txBody>
      </p:sp>
      <p:sp>
        <p:nvSpPr>
          <p:cNvPr id="4" name="Content Placeholder 3"/>
          <p:cNvSpPr>
            <a:spLocks noGrp="1"/>
          </p:cNvSpPr>
          <p:nvPr>
            <p:ph idx="1"/>
          </p:nvPr>
        </p:nvSpPr>
        <p:spPr/>
        <p:txBody>
          <a:bodyPr/>
          <a:lstStyle/>
          <a:p>
            <a:pPr marL="514350" indent="-514350">
              <a:buFont typeface="+mj-lt"/>
              <a:buAutoNum type="arabicPeriod"/>
            </a:pPr>
            <a:r>
              <a:rPr lang="en-US" dirty="0"/>
              <a:t>Gain an understanding of how the Brownfield Tax Increment Financing (TIF) Program revenues are generated</a:t>
            </a:r>
          </a:p>
          <a:p>
            <a:pPr marL="514350" indent="-514350">
              <a:buFont typeface="+mj-lt"/>
              <a:buAutoNum type="arabicPeriod"/>
            </a:pPr>
            <a:r>
              <a:rPr lang="en-US" dirty="0"/>
              <a:t>Become familiar with the concepts of eligible property and the eligible activities that are utilized for TIF</a:t>
            </a:r>
          </a:p>
          <a:p>
            <a:pPr marL="514350" indent="-514350">
              <a:buFont typeface="+mj-lt"/>
              <a:buAutoNum type="arabicPeriod"/>
            </a:pPr>
            <a:r>
              <a:rPr lang="en-US" dirty="0"/>
              <a:t>Learn how to identify the total incentive request and the state/local portions of that request</a:t>
            </a:r>
          </a:p>
          <a:p>
            <a:endParaRPr lang="en-US" dirty="0"/>
          </a:p>
        </p:txBody>
      </p:sp>
    </p:spTree>
    <p:extLst>
      <p:ext uri="{BB962C8B-B14F-4D97-AF65-F5344CB8AC3E}">
        <p14:creationId xmlns:p14="http://schemas.microsoft.com/office/powerpoint/2010/main" val="931850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munity_Dev_overview-PPT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12091737" cy="6858000"/>
          </a:xfrm>
          <a:prstGeom prst="rect">
            <a:avLst/>
          </a:prstGeom>
        </p:spPr>
      </p:pic>
      <p:sp>
        <p:nvSpPr>
          <p:cNvPr id="3" name="Title 2"/>
          <p:cNvSpPr>
            <a:spLocks noGrp="1"/>
          </p:cNvSpPr>
          <p:nvPr>
            <p:ph type="title"/>
          </p:nvPr>
        </p:nvSpPr>
        <p:spPr/>
        <p:txBody>
          <a:bodyPr/>
          <a:lstStyle/>
          <a:p>
            <a:pPr algn="ctr"/>
            <a:r>
              <a:rPr lang="en-US" dirty="0"/>
              <a:t>Brownfield Basics Training Objectives</a:t>
            </a:r>
          </a:p>
        </p:txBody>
      </p:sp>
      <p:sp>
        <p:nvSpPr>
          <p:cNvPr id="4" name="Content Placeholder 3"/>
          <p:cNvSpPr>
            <a:spLocks noGrp="1"/>
          </p:cNvSpPr>
          <p:nvPr>
            <p:ph idx="1"/>
          </p:nvPr>
        </p:nvSpPr>
        <p:spPr/>
        <p:txBody>
          <a:bodyPr/>
          <a:lstStyle/>
          <a:p>
            <a:pPr marL="514350" indent="-514350">
              <a:buFont typeface="+mj-lt"/>
              <a:buAutoNum type="arabicPeriod"/>
            </a:pPr>
            <a:r>
              <a:rPr lang="en-US" dirty="0"/>
              <a:t>Gain an understanding of how the Brownfield Tax Increment Financing (TIF) and</a:t>
            </a:r>
          </a:p>
          <a:p>
            <a:pPr marL="514350" indent="-514350">
              <a:buFont typeface="+mj-lt"/>
              <a:buAutoNum type="arabicPeriod"/>
            </a:pPr>
            <a:r>
              <a:rPr lang="en-US" dirty="0"/>
              <a:t>Become familiar with TIF Program timelines</a:t>
            </a:r>
          </a:p>
          <a:p>
            <a:pPr marL="514350" indent="-514350">
              <a:buFont typeface="+mj-lt"/>
              <a:buAutoNum type="arabicPeriod"/>
            </a:pPr>
            <a:r>
              <a:rPr lang="en-US" dirty="0"/>
              <a:t>Become familiar with TIF Program </a:t>
            </a:r>
            <a:r>
              <a:rPr lang="en-US" dirty="0" err="1"/>
              <a:t>paramaters</a:t>
            </a:r>
            <a:r>
              <a:rPr lang="en-US" dirty="0"/>
              <a:t> and limitations </a:t>
            </a:r>
          </a:p>
          <a:p>
            <a:endParaRPr lang="en-US" dirty="0"/>
          </a:p>
        </p:txBody>
      </p:sp>
    </p:spTree>
    <p:extLst>
      <p:ext uri="{BB962C8B-B14F-4D97-AF65-F5344CB8AC3E}">
        <p14:creationId xmlns:p14="http://schemas.microsoft.com/office/powerpoint/2010/main" val="2526158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munity_Dev_overview-PPT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12091737" cy="6858000"/>
          </a:xfrm>
          <a:prstGeom prst="rect">
            <a:avLst/>
          </a:prstGeom>
        </p:spPr>
      </p:pic>
      <p:sp>
        <p:nvSpPr>
          <p:cNvPr id="3" name="Title 2"/>
          <p:cNvSpPr>
            <a:spLocks noGrp="1"/>
          </p:cNvSpPr>
          <p:nvPr>
            <p:ph type="title"/>
          </p:nvPr>
        </p:nvSpPr>
        <p:spPr/>
        <p:txBody>
          <a:bodyPr/>
          <a:lstStyle/>
          <a:p>
            <a:pPr algn="ctr"/>
            <a:r>
              <a:rPr lang="en-US" dirty="0"/>
              <a:t>What is a Brownfield?</a:t>
            </a:r>
          </a:p>
        </p:txBody>
      </p:sp>
      <p:sp>
        <p:nvSpPr>
          <p:cNvPr id="4" name="Content Placeholder 3"/>
          <p:cNvSpPr>
            <a:spLocks noGrp="1"/>
          </p:cNvSpPr>
          <p:nvPr>
            <p:ph idx="1"/>
          </p:nvPr>
        </p:nvSpPr>
        <p:spPr/>
        <p:txBody>
          <a:bodyPr>
            <a:normAutofit lnSpcReduction="10000"/>
          </a:bodyPr>
          <a:lstStyle/>
          <a:p>
            <a:r>
              <a:rPr lang="en-US" dirty="0"/>
              <a:t>A property or building that is contaminated (facility), functionally obsolete, blighted, historic resource, or adjacent and contiguous. If a property(s) meet one or more of the above criteria, and included in a Brownfield Plan, it is considered </a:t>
            </a:r>
            <a:r>
              <a:rPr lang="en-US" b="1" dirty="0"/>
              <a:t>Eligible Property</a:t>
            </a:r>
            <a:r>
              <a:rPr lang="en-US" dirty="0"/>
              <a:t>. </a:t>
            </a:r>
          </a:p>
          <a:p>
            <a:r>
              <a:rPr lang="en-US" dirty="0"/>
              <a:t>Can be industrial, commercial, residential, etc. as long as it meets one of the above criteria.</a:t>
            </a:r>
          </a:p>
          <a:p>
            <a:r>
              <a:rPr lang="en-US" dirty="0"/>
              <a:t>MEDC administers </a:t>
            </a:r>
            <a:r>
              <a:rPr lang="en-US" b="1" dirty="0"/>
              <a:t>non-environmental </a:t>
            </a:r>
            <a:r>
              <a:rPr lang="en-US" dirty="0"/>
              <a:t> aspects of redevelopment.</a:t>
            </a:r>
          </a:p>
          <a:p>
            <a:r>
              <a:rPr lang="en-US" dirty="0"/>
              <a:t>EGLE administers </a:t>
            </a:r>
            <a:r>
              <a:rPr lang="en-US" b="1" dirty="0"/>
              <a:t>environmental </a:t>
            </a:r>
            <a:r>
              <a:rPr lang="en-US" dirty="0"/>
              <a:t>aspects of redevelopment.</a:t>
            </a:r>
          </a:p>
          <a:p>
            <a:r>
              <a:rPr lang="en-US" dirty="0"/>
              <a:t>MSHDA administers specific </a:t>
            </a:r>
            <a:r>
              <a:rPr lang="en-US" b="1" dirty="0"/>
              <a:t>housing development </a:t>
            </a:r>
            <a:r>
              <a:rPr lang="en-US" b="1" dirty="0" err="1"/>
              <a:t>activites</a:t>
            </a:r>
            <a:r>
              <a:rPr lang="en-US" b="1" dirty="0"/>
              <a:t> </a:t>
            </a:r>
            <a:r>
              <a:rPr lang="en-US" dirty="0"/>
              <a:t>included in redevelopment.</a:t>
            </a:r>
          </a:p>
          <a:p>
            <a:endParaRPr lang="en-US" dirty="0"/>
          </a:p>
        </p:txBody>
      </p:sp>
    </p:spTree>
    <p:extLst>
      <p:ext uri="{BB962C8B-B14F-4D97-AF65-F5344CB8AC3E}">
        <p14:creationId xmlns:p14="http://schemas.microsoft.com/office/powerpoint/2010/main" val="3702034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munity_Dev_overview-PPT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12091737" cy="6858000"/>
          </a:xfrm>
          <a:prstGeom prst="rect">
            <a:avLst/>
          </a:prstGeom>
        </p:spPr>
      </p:pic>
      <p:sp>
        <p:nvSpPr>
          <p:cNvPr id="3" name="Title 2"/>
          <p:cNvSpPr>
            <a:spLocks noGrp="1"/>
          </p:cNvSpPr>
          <p:nvPr>
            <p:ph type="title"/>
          </p:nvPr>
        </p:nvSpPr>
        <p:spPr/>
        <p:txBody>
          <a:bodyPr/>
          <a:lstStyle/>
          <a:p>
            <a:pPr algn="ctr"/>
            <a:r>
              <a:rPr lang="en-US" dirty="0"/>
              <a:t>Role of the MEDC</a:t>
            </a:r>
          </a:p>
        </p:txBody>
      </p:sp>
      <p:sp>
        <p:nvSpPr>
          <p:cNvPr id="4" name="Content Placeholder 3"/>
          <p:cNvSpPr>
            <a:spLocks noGrp="1"/>
          </p:cNvSpPr>
          <p:nvPr>
            <p:ph idx="1"/>
          </p:nvPr>
        </p:nvSpPr>
        <p:spPr/>
        <p:txBody>
          <a:bodyPr>
            <a:normAutofit/>
          </a:bodyPr>
          <a:lstStyle/>
          <a:p>
            <a:pPr marL="0" lvl="0" indent="0">
              <a:buSzPct val="60000"/>
              <a:buNone/>
            </a:pPr>
            <a:r>
              <a:rPr lang="en-US" sz="1800" dirty="0">
                <a:solidFill>
                  <a:prstClr val="black"/>
                </a:solidFill>
              </a:rPr>
              <a:t>Administers </a:t>
            </a:r>
            <a:r>
              <a:rPr lang="en-US" sz="1800" b="1" dirty="0">
                <a:solidFill>
                  <a:prstClr val="black"/>
                </a:solidFill>
              </a:rPr>
              <a:t>non-environmental</a:t>
            </a:r>
            <a:r>
              <a:rPr lang="en-US" sz="1800" dirty="0">
                <a:solidFill>
                  <a:prstClr val="black"/>
                </a:solidFill>
              </a:rPr>
              <a:t> portion of the Brownfield Redevelopment Program.</a:t>
            </a:r>
          </a:p>
          <a:p>
            <a:pPr marL="457200" lvl="0" indent="-457200">
              <a:buSzPct val="60000"/>
            </a:pPr>
            <a:r>
              <a:rPr lang="en-US" sz="1800" dirty="0">
                <a:solidFill>
                  <a:prstClr val="black"/>
                </a:solidFill>
              </a:rPr>
              <a:t>Includes redevelopment activities that are not related to contamination, but contamination may be present on the property. </a:t>
            </a:r>
          </a:p>
          <a:p>
            <a:pPr marL="457200" lvl="0" indent="-457200">
              <a:buSzPct val="60000"/>
            </a:pPr>
            <a:r>
              <a:rPr lang="en-US" sz="1800" dirty="0">
                <a:solidFill>
                  <a:prstClr val="black"/>
                </a:solidFill>
              </a:rPr>
              <a:t>Provides support to MSF Board.</a:t>
            </a:r>
          </a:p>
          <a:p>
            <a:pPr marL="457200" lvl="0" indent="-457200">
              <a:buSzPct val="60000"/>
            </a:pPr>
            <a:r>
              <a:rPr lang="en-US" sz="1800" dirty="0">
                <a:solidFill>
                  <a:prstClr val="black"/>
                </a:solidFill>
              </a:rPr>
              <a:t>Both MEDC and EGLE review the project if there are environmental and non-environmental issues on the project site, but approve it separately. </a:t>
            </a:r>
          </a:p>
          <a:p>
            <a:pPr lvl="1">
              <a:buSzPct val="60000"/>
            </a:pPr>
            <a:r>
              <a:rPr lang="en-US" sz="1400" dirty="0">
                <a:solidFill>
                  <a:prstClr val="black"/>
                </a:solidFill>
              </a:rPr>
              <a:t>MSF approves via Board resolution, or Board Chairperson approval if it is a stand-alone project with state capture under $1,000,000. </a:t>
            </a:r>
          </a:p>
          <a:p>
            <a:pPr>
              <a:buSzPct val="60000"/>
            </a:pPr>
            <a:r>
              <a:rPr lang="en-US" sz="1800" dirty="0">
                <a:solidFill>
                  <a:prstClr val="black"/>
                </a:solidFill>
              </a:rPr>
              <a:t>    MSHDA reviews the project if there is a request for reimbursement of Housing Development Activities</a:t>
            </a:r>
          </a:p>
          <a:p>
            <a:pPr marL="0" lvl="0" indent="0">
              <a:buSzPct val="60000"/>
              <a:buNone/>
            </a:pPr>
            <a:r>
              <a:rPr lang="en-US" sz="1800" dirty="0">
                <a:solidFill>
                  <a:prstClr val="black"/>
                </a:solidFill>
              </a:rPr>
              <a:t>Three Programs that Utilize Brownfield Qualification:</a:t>
            </a:r>
          </a:p>
          <a:p>
            <a:pPr>
              <a:buSzPct val="60000"/>
            </a:pPr>
            <a:r>
              <a:rPr lang="en-US" sz="1800" b="1" dirty="0">
                <a:solidFill>
                  <a:prstClr val="black"/>
                </a:solidFill>
              </a:rPr>
              <a:t>Act 381 Tax Increment Financing (TIF)</a:t>
            </a:r>
          </a:p>
          <a:p>
            <a:pPr lvl="1">
              <a:buSzPct val="60000"/>
            </a:pPr>
            <a:r>
              <a:rPr lang="en-US" sz="1500" dirty="0">
                <a:solidFill>
                  <a:prstClr val="black"/>
                </a:solidFill>
              </a:rPr>
              <a:t>Preparing the site for development. A few hard construction costs. </a:t>
            </a:r>
          </a:p>
          <a:p>
            <a:pPr>
              <a:buSzPct val="60000"/>
            </a:pPr>
            <a:r>
              <a:rPr lang="en-US" sz="1800" b="1" dirty="0">
                <a:solidFill>
                  <a:prstClr val="black"/>
                </a:solidFill>
              </a:rPr>
              <a:t>Community Revitalization Program (CRP) </a:t>
            </a:r>
          </a:p>
          <a:p>
            <a:pPr>
              <a:buSzPct val="60000"/>
            </a:pPr>
            <a:r>
              <a:rPr lang="en-US" sz="1800" b="1" dirty="0">
                <a:solidFill>
                  <a:prstClr val="black"/>
                </a:solidFill>
              </a:rPr>
              <a:t>Transformational Brownfield Program</a:t>
            </a:r>
          </a:p>
          <a:p>
            <a:pPr marL="0" indent="0">
              <a:buSzPct val="60000"/>
              <a:buNone/>
            </a:pPr>
            <a:endParaRPr lang="en-US" sz="1800" b="1" dirty="0">
              <a:solidFill>
                <a:prstClr val="black"/>
              </a:solidFill>
            </a:endParaRPr>
          </a:p>
          <a:p>
            <a:endParaRPr lang="en-US" dirty="0"/>
          </a:p>
        </p:txBody>
      </p:sp>
    </p:spTree>
    <p:extLst>
      <p:ext uri="{BB962C8B-B14F-4D97-AF65-F5344CB8AC3E}">
        <p14:creationId xmlns:p14="http://schemas.microsoft.com/office/powerpoint/2010/main" val="185115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munity_Dev_overview-PPT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12091737" cy="6858000"/>
          </a:xfrm>
          <a:prstGeom prst="rect">
            <a:avLst/>
          </a:prstGeom>
        </p:spPr>
      </p:pic>
      <p:sp>
        <p:nvSpPr>
          <p:cNvPr id="3" name="Title 2"/>
          <p:cNvSpPr>
            <a:spLocks noGrp="1"/>
          </p:cNvSpPr>
          <p:nvPr>
            <p:ph type="title"/>
          </p:nvPr>
        </p:nvSpPr>
        <p:spPr/>
        <p:txBody>
          <a:bodyPr/>
          <a:lstStyle/>
          <a:p>
            <a:pPr algn="ctr"/>
            <a:r>
              <a:rPr lang="en-US" dirty="0"/>
              <a:t>Housing TIF</a:t>
            </a:r>
          </a:p>
        </p:txBody>
      </p:sp>
      <p:sp>
        <p:nvSpPr>
          <p:cNvPr id="4" name="Content Placeholder 3"/>
          <p:cNvSpPr>
            <a:spLocks noGrp="1"/>
          </p:cNvSpPr>
          <p:nvPr>
            <p:ph idx="1"/>
          </p:nvPr>
        </p:nvSpPr>
        <p:spPr/>
        <p:txBody>
          <a:bodyPr>
            <a:normAutofit/>
          </a:bodyPr>
          <a:lstStyle/>
          <a:p>
            <a:pPr>
              <a:buSzPct val="60000"/>
            </a:pPr>
            <a:r>
              <a:rPr lang="en-US" sz="1800" dirty="0">
                <a:solidFill>
                  <a:prstClr val="black"/>
                </a:solidFill>
              </a:rPr>
              <a:t>MEDC and MSHDA may see requests for support for similar projects</a:t>
            </a:r>
          </a:p>
          <a:p>
            <a:pPr>
              <a:buSzPct val="60000"/>
            </a:pPr>
            <a:r>
              <a:rPr lang="en-US" sz="1800" dirty="0">
                <a:solidFill>
                  <a:prstClr val="black"/>
                </a:solidFill>
              </a:rPr>
              <a:t>Housing-Only projects that contain an affordable component and are requesting Brownfield TIF support must pursue MSHA approval only.</a:t>
            </a:r>
          </a:p>
          <a:p>
            <a:pPr>
              <a:buSzPct val="60000"/>
            </a:pPr>
            <a:r>
              <a:rPr lang="en-US" sz="1800" dirty="0">
                <a:solidFill>
                  <a:prstClr val="black"/>
                </a:solidFill>
              </a:rPr>
              <a:t>If development is mixed use and contains an affordable component, the developer should pursue approval through the agency in which the TIF reimbursement can be maximized.</a:t>
            </a:r>
          </a:p>
          <a:p>
            <a:pPr marL="0" indent="0">
              <a:buSzPct val="60000"/>
              <a:buNone/>
            </a:pPr>
            <a:endParaRPr lang="en-US" sz="1800" b="1" dirty="0">
              <a:solidFill>
                <a:prstClr val="black"/>
              </a:solidFill>
            </a:endParaRPr>
          </a:p>
          <a:p>
            <a:endParaRPr lang="en-US" dirty="0"/>
          </a:p>
        </p:txBody>
      </p:sp>
    </p:spTree>
    <p:extLst>
      <p:ext uri="{BB962C8B-B14F-4D97-AF65-F5344CB8AC3E}">
        <p14:creationId xmlns:p14="http://schemas.microsoft.com/office/powerpoint/2010/main" val="1057290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munity_Dev_overview-PPT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12091737" cy="6858000"/>
          </a:xfrm>
          <a:prstGeom prst="rect">
            <a:avLst/>
          </a:prstGeom>
        </p:spPr>
      </p:pic>
      <p:sp>
        <p:nvSpPr>
          <p:cNvPr id="3" name="Title 2"/>
          <p:cNvSpPr>
            <a:spLocks noGrp="1"/>
          </p:cNvSpPr>
          <p:nvPr>
            <p:ph type="title"/>
          </p:nvPr>
        </p:nvSpPr>
        <p:spPr/>
        <p:txBody>
          <a:bodyPr/>
          <a:lstStyle/>
          <a:p>
            <a:pPr algn="ctr"/>
            <a:r>
              <a:rPr lang="en-US" dirty="0"/>
              <a:t>Brownfield </a:t>
            </a:r>
            <a:r>
              <a:rPr lang="en-US" dirty="0" err="1"/>
              <a:t>TIF:What</a:t>
            </a:r>
            <a:r>
              <a:rPr lang="en-US" dirty="0"/>
              <a:t> is Tax Increment Financing? </a:t>
            </a:r>
          </a:p>
        </p:txBody>
      </p:sp>
      <p:sp>
        <p:nvSpPr>
          <p:cNvPr id="4" name="Content Placeholder 3"/>
          <p:cNvSpPr>
            <a:spLocks noGrp="1"/>
          </p:cNvSpPr>
          <p:nvPr>
            <p:ph idx="1"/>
          </p:nvPr>
        </p:nvSpPr>
        <p:spPr/>
        <p:txBody>
          <a:bodyPr/>
          <a:lstStyle/>
          <a:p>
            <a:pPr lvl="0">
              <a:buSzPct val="60000"/>
              <a:defRPr/>
            </a:pPr>
            <a:r>
              <a:rPr lang="en-US" sz="2100" dirty="0">
                <a:solidFill>
                  <a:prstClr val="black"/>
                </a:solidFill>
              </a:rPr>
              <a:t>Act 381 Work Plans/Combined Plans are </a:t>
            </a:r>
            <a:r>
              <a:rPr lang="en-US" sz="2100" b="1" dirty="0">
                <a:solidFill>
                  <a:prstClr val="black"/>
                </a:solidFill>
              </a:rPr>
              <a:t>Tax Increment Financing </a:t>
            </a:r>
            <a:r>
              <a:rPr lang="en-US" sz="2100" dirty="0">
                <a:solidFill>
                  <a:prstClr val="black"/>
                </a:solidFill>
              </a:rPr>
              <a:t>(TIF) Plans</a:t>
            </a:r>
          </a:p>
          <a:p>
            <a:pPr lvl="0">
              <a:buSzPct val="60000"/>
              <a:defRPr/>
            </a:pPr>
            <a:r>
              <a:rPr lang="en-US" sz="2100" dirty="0">
                <a:solidFill>
                  <a:prstClr val="black"/>
                </a:solidFill>
              </a:rPr>
              <a:t>Key to TIF is the </a:t>
            </a:r>
            <a:r>
              <a:rPr lang="en-US" sz="2100" b="1" dirty="0">
                <a:solidFill>
                  <a:prstClr val="black"/>
                </a:solidFill>
              </a:rPr>
              <a:t>increment</a:t>
            </a:r>
            <a:r>
              <a:rPr lang="en-US" sz="2100" dirty="0">
                <a:solidFill>
                  <a:prstClr val="black"/>
                </a:solidFill>
              </a:rPr>
              <a:t>, or increase in property value after a project is completed.</a:t>
            </a:r>
          </a:p>
          <a:p>
            <a:pPr marL="342900" lvl="1" indent="-342900">
              <a:buSzPct val="60000"/>
              <a:buFont typeface="Arial"/>
              <a:buChar char="•"/>
              <a:defRPr/>
            </a:pPr>
            <a:r>
              <a:rPr lang="en-US" sz="2100" dirty="0">
                <a:solidFill>
                  <a:prstClr val="black"/>
                </a:solidFill>
              </a:rPr>
              <a:t>How it works:</a:t>
            </a:r>
          </a:p>
          <a:p>
            <a:pPr marL="400050" lvl="2" indent="0">
              <a:buSzPct val="60000"/>
              <a:buNone/>
              <a:defRPr/>
            </a:pPr>
            <a:r>
              <a:rPr lang="en-US" sz="2100" dirty="0">
                <a:solidFill>
                  <a:prstClr val="black"/>
                </a:solidFill>
              </a:rPr>
              <a:t>- Developer makes improvements to a property, which raises the taxable value and increases the tax revenue collected from the property.</a:t>
            </a:r>
          </a:p>
          <a:p>
            <a:pPr marL="400050" lvl="2" indent="0">
              <a:buSzPct val="60000"/>
              <a:buNone/>
              <a:defRPr/>
            </a:pPr>
            <a:r>
              <a:rPr lang="en-US" sz="2100" dirty="0">
                <a:solidFill>
                  <a:prstClr val="black"/>
                </a:solidFill>
              </a:rPr>
              <a:t>- The pre-redevelopment - or base value - remains as a revenue stream to the jurisdiction, the </a:t>
            </a:r>
            <a:r>
              <a:rPr lang="en-US" sz="2100" b="1" dirty="0">
                <a:solidFill>
                  <a:prstClr val="black"/>
                </a:solidFill>
              </a:rPr>
              <a:t>increased value  or “increment” is captured </a:t>
            </a:r>
            <a:r>
              <a:rPr lang="en-US" sz="2100" dirty="0">
                <a:solidFill>
                  <a:prstClr val="black"/>
                </a:solidFill>
              </a:rPr>
              <a:t>by the jurisdiction to reimburse the developer for Brownfield eligible activities. </a:t>
            </a:r>
          </a:p>
          <a:p>
            <a:pPr marL="400050" lvl="2" indent="0">
              <a:buSzPct val="60000"/>
              <a:buNone/>
              <a:defRPr/>
            </a:pPr>
            <a:r>
              <a:rPr lang="en-US" sz="2100" dirty="0">
                <a:solidFill>
                  <a:prstClr val="black"/>
                </a:solidFill>
              </a:rPr>
              <a:t>- </a:t>
            </a:r>
            <a:r>
              <a:rPr lang="en-US" sz="2100" b="1" dirty="0">
                <a:solidFill>
                  <a:prstClr val="black"/>
                </a:solidFill>
              </a:rPr>
              <a:t>Win-win</a:t>
            </a:r>
            <a:r>
              <a:rPr lang="en-US" sz="2100" dirty="0">
                <a:solidFill>
                  <a:prstClr val="black"/>
                </a:solidFill>
              </a:rPr>
              <a:t> situation; developer is paid back for increased costs due to Brownfield conditions, jurisdiction gets increased tax values following the conclusion of developer reimbursement. </a:t>
            </a:r>
            <a:endParaRPr lang="en-US" sz="1900" dirty="0">
              <a:solidFill>
                <a:prstClr val="black"/>
              </a:solidFill>
            </a:endParaRPr>
          </a:p>
          <a:p>
            <a:endParaRPr lang="en-US" dirty="0"/>
          </a:p>
        </p:txBody>
      </p:sp>
    </p:spTree>
    <p:extLst>
      <p:ext uri="{BB962C8B-B14F-4D97-AF65-F5344CB8AC3E}">
        <p14:creationId xmlns:p14="http://schemas.microsoft.com/office/powerpoint/2010/main" val="3958390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munity_Dev_overview-PPT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12091737" cy="6858000"/>
          </a:xfrm>
          <a:prstGeom prst="rect">
            <a:avLst/>
          </a:prstGeom>
        </p:spPr>
      </p:pic>
      <p:sp>
        <p:nvSpPr>
          <p:cNvPr id="3" name="Title 2"/>
          <p:cNvSpPr>
            <a:spLocks noGrp="1"/>
          </p:cNvSpPr>
          <p:nvPr>
            <p:ph type="title"/>
          </p:nvPr>
        </p:nvSpPr>
        <p:spPr/>
        <p:txBody>
          <a:bodyPr/>
          <a:lstStyle/>
          <a:p>
            <a:pPr algn="ctr"/>
            <a:r>
              <a:rPr lang="en-US" dirty="0"/>
              <a:t>Brownfield TIF: Revenue Mechanism </a:t>
            </a:r>
          </a:p>
        </p:txBody>
      </p:sp>
      <p:sp>
        <p:nvSpPr>
          <p:cNvPr id="4" name="Content Placeholder 3"/>
          <p:cNvSpPr>
            <a:spLocks noGrp="1"/>
          </p:cNvSpPr>
          <p:nvPr>
            <p:ph idx="1"/>
          </p:nvPr>
        </p:nvSpPr>
        <p:spPr/>
        <p:txBody>
          <a:bodyPr/>
          <a:lstStyle/>
          <a:p>
            <a:pPr lvl="0">
              <a:buSzPct val="60000"/>
              <a:defRPr/>
            </a:pPr>
            <a:r>
              <a:rPr lang="en-US" sz="2100" dirty="0">
                <a:solidFill>
                  <a:prstClr val="black"/>
                </a:solidFill>
              </a:rPr>
              <a:t>Act 381 Work Plans/Combined Plans are </a:t>
            </a:r>
            <a:r>
              <a:rPr lang="en-US" sz="2100" b="1" dirty="0">
                <a:solidFill>
                  <a:prstClr val="black"/>
                </a:solidFill>
              </a:rPr>
              <a:t>Tax Increment Financing </a:t>
            </a:r>
            <a:r>
              <a:rPr lang="en-US" sz="2100" dirty="0">
                <a:solidFill>
                  <a:prstClr val="black"/>
                </a:solidFill>
              </a:rPr>
              <a:t>(TIF) Plans</a:t>
            </a:r>
          </a:p>
          <a:p>
            <a:pPr lvl="0">
              <a:buSzPct val="60000"/>
              <a:defRPr/>
            </a:pPr>
            <a:r>
              <a:rPr lang="en-US" sz="2100" dirty="0">
                <a:solidFill>
                  <a:prstClr val="black"/>
                </a:solidFill>
              </a:rPr>
              <a:t>Tax Increment Revenue is generated by the increase in taxable value as development occurs.</a:t>
            </a:r>
          </a:p>
          <a:p>
            <a:pPr lvl="0">
              <a:buSzPct val="60000"/>
              <a:defRPr/>
            </a:pPr>
            <a:r>
              <a:rPr lang="en-US" sz="2100" dirty="0">
                <a:solidFill>
                  <a:prstClr val="black"/>
                </a:solidFill>
              </a:rPr>
              <a:t>MSF considers and may approve School (sometimes called State) tax capture to support a project.</a:t>
            </a:r>
          </a:p>
        </p:txBody>
      </p:sp>
    </p:spTree>
    <p:extLst>
      <p:ext uri="{BB962C8B-B14F-4D97-AF65-F5344CB8AC3E}">
        <p14:creationId xmlns:p14="http://schemas.microsoft.com/office/powerpoint/2010/main" val="15467145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9231</TotalTime>
  <Words>1537</Words>
  <Application>Microsoft Office PowerPoint</Application>
  <PresentationFormat>Widescreen</PresentationFormat>
  <Paragraphs>185</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Brownfield Basics Training Objectives</vt:lpstr>
      <vt:lpstr>Brownfield Basics Training Objectives</vt:lpstr>
      <vt:lpstr>What is a Brownfield?</vt:lpstr>
      <vt:lpstr>Role of the MEDC</vt:lpstr>
      <vt:lpstr>Housing TIF</vt:lpstr>
      <vt:lpstr>Brownfield TIF:What is Tax Increment Financing? </vt:lpstr>
      <vt:lpstr>Brownfield TIF: Revenue Mechanism </vt:lpstr>
      <vt:lpstr>Brownfield TIF: Revenue Mechanism</vt:lpstr>
      <vt:lpstr>How TIF Works</vt:lpstr>
      <vt:lpstr>What are the Primary Documents?</vt:lpstr>
      <vt:lpstr>Brownfield Terminology: Eligible Property</vt:lpstr>
      <vt:lpstr>Brownfield Terminology: Eligible Property</vt:lpstr>
      <vt:lpstr>Eligible Property: Adjacent &amp; Contiguous</vt:lpstr>
      <vt:lpstr>Brownfield Terminology: Eligible Activities</vt:lpstr>
      <vt:lpstr>Brownfield Terminology: Eligible Activities</vt:lpstr>
      <vt:lpstr>Eligible Activities Continued</vt:lpstr>
      <vt:lpstr>Act 381: Administrative Requirements</vt:lpstr>
      <vt:lpstr>What’s the Process Timeline?</vt:lpstr>
      <vt:lpstr>PowerPoint Presentation</vt:lpstr>
      <vt:lpstr>PowerPoint Presentation</vt:lpstr>
    </vt:vector>
  </TitlesOfParts>
  <Company>Michigan Economic Development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Amato</dc:creator>
  <cp:lastModifiedBy>Holden Branch (MEDC)</cp:lastModifiedBy>
  <cp:revision>106</cp:revision>
  <cp:lastPrinted>2016-11-07T21:09:11Z</cp:lastPrinted>
  <dcterms:created xsi:type="dcterms:W3CDTF">2016-01-27T19:21:57Z</dcterms:created>
  <dcterms:modified xsi:type="dcterms:W3CDTF">2025-04-29T17:29:55Z</dcterms:modified>
</cp:coreProperties>
</file>